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256" r:id="rId2"/>
    <p:sldId id="258" r:id="rId3"/>
    <p:sldId id="260"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61" r:id="rId21"/>
    <p:sldId id="278" r:id="rId22"/>
    <p:sldId id="279" r:id="rId23"/>
    <p:sldId id="280" r:id="rId24"/>
    <p:sldId id="281" r:id="rId25"/>
    <p:sldId id="282" r:id="rId26"/>
    <p:sldId id="283" r:id="rId27"/>
    <p:sldId id="284" r:id="rId28"/>
    <p:sldId id="285" r:id="rId29"/>
    <p:sldId id="286" r:id="rId30"/>
    <p:sldId id="277"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96"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97" r:id="rId75"/>
    <p:sldId id="329" r:id="rId76"/>
    <p:sldId id="398" r:id="rId77"/>
    <p:sldId id="330" r:id="rId78"/>
    <p:sldId id="331" r:id="rId79"/>
    <p:sldId id="332" r:id="rId80"/>
    <p:sldId id="399" r:id="rId81"/>
    <p:sldId id="333" r:id="rId82"/>
    <p:sldId id="400" r:id="rId83"/>
    <p:sldId id="401" r:id="rId84"/>
    <p:sldId id="334" r:id="rId85"/>
    <p:sldId id="335" r:id="rId86"/>
    <p:sldId id="409" r:id="rId87"/>
    <p:sldId id="410" r:id="rId88"/>
    <p:sldId id="407" r:id="rId89"/>
    <p:sldId id="408" r:id="rId90"/>
    <p:sldId id="402" r:id="rId91"/>
    <p:sldId id="403" r:id="rId92"/>
    <p:sldId id="404" r:id="rId93"/>
    <p:sldId id="40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406"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CF0E72-3527-4451-A2FB-E7F4700BDC5B}"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C8C0E-6A15-4E7C-8FDA-44CBC25E728C}" type="slidenum">
              <a:rPr lang="en-IN" smtClean="0"/>
              <a:t>‹#›</a:t>
            </a:fld>
            <a:endParaRPr lang="en-IN"/>
          </a:p>
        </p:txBody>
      </p:sp>
    </p:spTree>
    <p:extLst>
      <p:ext uri="{BB962C8B-B14F-4D97-AF65-F5344CB8AC3E}">
        <p14:creationId xmlns:p14="http://schemas.microsoft.com/office/powerpoint/2010/main" val="129547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C4C8C0E-6A15-4E7C-8FDA-44CBC25E728C}" type="slidenum">
              <a:rPr lang="en-IN" smtClean="0"/>
              <a:t>24</a:t>
            </a:fld>
            <a:endParaRPr lang="en-IN"/>
          </a:p>
        </p:txBody>
      </p:sp>
    </p:spTree>
    <p:extLst>
      <p:ext uri="{BB962C8B-B14F-4D97-AF65-F5344CB8AC3E}">
        <p14:creationId xmlns:p14="http://schemas.microsoft.com/office/powerpoint/2010/main" val="200589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2FC5D7-2FB6-9A69-A163-8771E0891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8EE2B9EF-08BF-FEC5-694E-BEAE590753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1D673425-4C27-0A30-792D-EDA7135544B6}"/>
              </a:ext>
            </a:extLst>
          </p:cNvPr>
          <p:cNvSpPr>
            <a:spLocks noGrp="1"/>
          </p:cNvSpPr>
          <p:nvPr>
            <p:ph type="dt" sz="half" idx="10"/>
          </p:nvPr>
        </p:nvSpPr>
        <p:spPr/>
        <p:txBody>
          <a:bodyPr/>
          <a:lstStyle/>
          <a:p>
            <a:fld id="{9F10E2E1-C68B-4E4A-A6C8-460FC4BF939C}" type="datetime1">
              <a:rPr lang="en-IN" smtClean="0"/>
              <a:t>20-02-2024</a:t>
            </a:fld>
            <a:endParaRPr lang="en-IN"/>
          </a:p>
        </p:txBody>
      </p:sp>
      <p:sp>
        <p:nvSpPr>
          <p:cNvPr id="5" name="Footer Placeholder 4">
            <a:extLst>
              <a:ext uri="{FF2B5EF4-FFF2-40B4-BE49-F238E27FC236}">
                <a16:creationId xmlns="" xmlns:a16="http://schemas.microsoft.com/office/drawing/2014/main" id="{BE0C24CE-C5F7-B946-9B36-72BD1DF5B9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4183184-ECAD-1B63-E728-034BB7986C82}"/>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381835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EE9B8E-AFA3-650C-9C5E-A9160DA1D9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D8E5380-1B13-A844-138A-C5D0B73CA1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5A77771-884B-2271-8D55-F8B5984EBF30}"/>
              </a:ext>
            </a:extLst>
          </p:cNvPr>
          <p:cNvSpPr>
            <a:spLocks noGrp="1"/>
          </p:cNvSpPr>
          <p:nvPr>
            <p:ph type="dt" sz="half" idx="10"/>
          </p:nvPr>
        </p:nvSpPr>
        <p:spPr/>
        <p:txBody>
          <a:bodyPr/>
          <a:lstStyle/>
          <a:p>
            <a:fld id="{77931735-83DA-4FD9-BAAD-07345CDC0EE4}" type="datetime1">
              <a:rPr lang="en-IN" smtClean="0"/>
              <a:t>20-02-2024</a:t>
            </a:fld>
            <a:endParaRPr lang="en-IN"/>
          </a:p>
        </p:txBody>
      </p:sp>
      <p:sp>
        <p:nvSpPr>
          <p:cNvPr id="5" name="Footer Placeholder 4">
            <a:extLst>
              <a:ext uri="{FF2B5EF4-FFF2-40B4-BE49-F238E27FC236}">
                <a16:creationId xmlns="" xmlns:a16="http://schemas.microsoft.com/office/drawing/2014/main" id="{43A3B150-6AEC-88E1-BFDE-65B90E3874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8AB991D-C3FE-0B23-9DD6-9E98C3C2E0E8}"/>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137547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8FD2204-A6F0-8037-02CC-6CCC8A5D0A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61EBCB6-2920-3719-01D0-5D68B0C75F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BACB665-7D70-0971-6451-26992DD88C26}"/>
              </a:ext>
            </a:extLst>
          </p:cNvPr>
          <p:cNvSpPr>
            <a:spLocks noGrp="1"/>
          </p:cNvSpPr>
          <p:nvPr>
            <p:ph type="dt" sz="half" idx="10"/>
          </p:nvPr>
        </p:nvSpPr>
        <p:spPr/>
        <p:txBody>
          <a:bodyPr/>
          <a:lstStyle/>
          <a:p>
            <a:fld id="{06E56DB6-A9B2-41C3-97CA-A5710D2F0459}" type="datetime1">
              <a:rPr lang="en-IN" smtClean="0"/>
              <a:t>20-02-2024</a:t>
            </a:fld>
            <a:endParaRPr lang="en-IN"/>
          </a:p>
        </p:txBody>
      </p:sp>
      <p:sp>
        <p:nvSpPr>
          <p:cNvPr id="5" name="Footer Placeholder 4">
            <a:extLst>
              <a:ext uri="{FF2B5EF4-FFF2-40B4-BE49-F238E27FC236}">
                <a16:creationId xmlns="" xmlns:a16="http://schemas.microsoft.com/office/drawing/2014/main" id="{0D952540-182C-FA30-10AD-99605F2985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54C96D6-3CCF-4A12-E243-037D51993299}"/>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960849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C7DB74-5917-F4F9-ED9A-F166EAC5A6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46432FB-27A1-FE88-5C29-CFDBD66E9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4142CC1-3AFE-6490-A633-CA4B31CBA0B7}"/>
              </a:ext>
            </a:extLst>
          </p:cNvPr>
          <p:cNvSpPr>
            <a:spLocks noGrp="1"/>
          </p:cNvSpPr>
          <p:nvPr>
            <p:ph type="dt" sz="half" idx="10"/>
          </p:nvPr>
        </p:nvSpPr>
        <p:spPr/>
        <p:txBody>
          <a:bodyPr/>
          <a:lstStyle/>
          <a:p>
            <a:fld id="{B07B80F5-FABC-4B7C-AFB4-CCF56A60338D}" type="datetime1">
              <a:rPr lang="en-IN" smtClean="0"/>
              <a:t>20-02-2024</a:t>
            </a:fld>
            <a:endParaRPr lang="en-IN"/>
          </a:p>
        </p:txBody>
      </p:sp>
      <p:sp>
        <p:nvSpPr>
          <p:cNvPr id="5" name="Footer Placeholder 4">
            <a:extLst>
              <a:ext uri="{FF2B5EF4-FFF2-40B4-BE49-F238E27FC236}">
                <a16:creationId xmlns="" xmlns:a16="http://schemas.microsoft.com/office/drawing/2014/main" id="{6E9B561B-30D2-B7F0-F0AE-2304D51FFC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B2B530B-5D24-65BC-9D44-54FCE4459F1D}"/>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423959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E792CA-0450-2EC0-D65E-D77488EA3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52E76DD-CB03-7D1C-280B-3D3717E76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ADFB9751-BEE5-D336-9BFD-B2DE64915BD5}"/>
              </a:ext>
            </a:extLst>
          </p:cNvPr>
          <p:cNvSpPr>
            <a:spLocks noGrp="1"/>
          </p:cNvSpPr>
          <p:nvPr>
            <p:ph type="dt" sz="half" idx="10"/>
          </p:nvPr>
        </p:nvSpPr>
        <p:spPr/>
        <p:txBody>
          <a:bodyPr/>
          <a:lstStyle/>
          <a:p>
            <a:fld id="{706B0998-5E91-44F9-848A-8964A4033026}" type="datetime1">
              <a:rPr lang="en-IN" smtClean="0"/>
              <a:t>20-02-2024</a:t>
            </a:fld>
            <a:endParaRPr lang="en-IN"/>
          </a:p>
        </p:txBody>
      </p:sp>
      <p:sp>
        <p:nvSpPr>
          <p:cNvPr id="5" name="Footer Placeholder 4">
            <a:extLst>
              <a:ext uri="{FF2B5EF4-FFF2-40B4-BE49-F238E27FC236}">
                <a16:creationId xmlns="" xmlns:a16="http://schemas.microsoft.com/office/drawing/2014/main" id="{64B785A2-B889-CD98-614F-5F950F420B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4EB240D-705C-85C0-E750-77899541CBAE}"/>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37982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44983-9F7E-81F3-7FAD-BCAE106C81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5766343-1CD1-6BF9-66B6-9012231D6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08126D21-6575-9088-7087-0FA7E536F1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291A5D4C-C149-4400-A4C0-0A58D5A75456}"/>
              </a:ext>
            </a:extLst>
          </p:cNvPr>
          <p:cNvSpPr>
            <a:spLocks noGrp="1"/>
          </p:cNvSpPr>
          <p:nvPr>
            <p:ph type="dt" sz="half" idx="10"/>
          </p:nvPr>
        </p:nvSpPr>
        <p:spPr/>
        <p:txBody>
          <a:bodyPr/>
          <a:lstStyle/>
          <a:p>
            <a:fld id="{B1E7DC17-E674-4853-A317-C7AD1B6FD89E}" type="datetime1">
              <a:rPr lang="en-IN" smtClean="0"/>
              <a:t>20-02-2024</a:t>
            </a:fld>
            <a:endParaRPr lang="en-IN"/>
          </a:p>
        </p:txBody>
      </p:sp>
      <p:sp>
        <p:nvSpPr>
          <p:cNvPr id="6" name="Footer Placeholder 5">
            <a:extLst>
              <a:ext uri="{FF2B5EF4-FFF2-40B4-BE49-F238E27FC236}">
                <a16:creationId xmlns="" xmlns:a16="http://schemas.microsoft.com/office/drawing/2014/main" id="{4DB16A28-6324-71E0-27DE-5C071D5652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7D3B361-3A25-8F1D-69D6-3A8198EDDEF8}"/>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338331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333DE3-4CD5-5FAA-1F36-B246BB7926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70B9833-2FF5-8E83-A680-C822BF41D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BD4B247D-4CC0-3C14-6D90-64C3C0221F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D2D2D01-59B3-9534-C53A-DCF9D0859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C1554F9-B892-2881-31E3-D2B140DE0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06A57C6C-B987-FE72-6755-DFD119D17C78}"/>
              </a:ext>
            </a:extLst>
          </p:cNvPr>
          <p:cNvSpPr>
            <a:spLocks noGrp="1"/>
          </p:cNvSpPr>
          <p:nvPr>
            <p:ph type="dt" sz="half" idx="10"/>
          </p:nvPr>
        </p:nvSpPr>
        <p:spPr/>
        <p:txBody>
          <a:bodyPr/>
          <a:lstStyle/>
          <a:p>
            <a:fld id="{33CF9FBC-E377-44D1-9A22-7AFC6BF2D5B5}" type="datetime1">
              <a:rPr lang="en-IN" smtClean="0"/>
              <a:t>20-02-2024</a:t>
            </a:fld>
            <a:endParaRPr lang="en-IN"/>
          </a:p>
        </p:txBody>
      </p:sp>
      <p:sp>
        <p:nvSpPr>
          <p:cNvPr id="8" name="Footer Placeholder 7">
            <a:extLst>
              <a:ext uri="{FF2B5EF4-FFF2-40B4-BE49-F238E27FC236}">
                <a16:creationId xmlns="" xmlns:a16="http://schemas.microsoft.com/office/drawing/2014/main" id="{BAB80B09-BA19-D6F0-766F-AC25C69353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A2BDC601-0474-4D62-10A9-90996B99726D}"/>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218063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38304-600A-E885-DA3D-B6CA537FA65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A23B274-304E-A600-0827-6031A68FFD51}"/>
              </a:ext>
            </a:extLst>
          </p:cNvPr>
          <p:cNvSpPr>
            <a:spLocks noGrp="1"/>
          </p:cNvSpPr>
          <p:nvPr>
            <p:ph type="dt" sz="half" idx="10"/>
          </p:nvPr>
        </p:nvSpPr>
        <p:spPr/>
        <p:txBody>
          <a:bodyPr/>
          <a:lstStyle/>
          <a:p>
            <a:fld id="{349A09E9-C3FF-404C-8C61-974DD52E5932}" type="datetime1">
              <a:rPr lang="en-IN" smtClean="0"/>
              <a:t>20-02-2024</a:t>
            </a:fld>
            <a:endParaRPr lang="en-IN"/>
          </a:p>
        </p:txBody>
      </p:sp>
      <p:sp>
        <p:nvSpPr>
          <p:cNvPr id="4" name="Footer Placeholder 3">
            <a:extLst>
              <a:ext uri="{FF2B5EF4-FFF2-40B4-BE49-F238E27FC236}">
                <a16:creationId xmlns="" xmlns:a16="http://schemas.microsoft.com/office/drawing/2014/main" id="{A2A7AAED-2AEC-8872-EE08-CADDBCB28D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B46CE0C8-49B9-7BC0-7FCE-B10D1F89EFEF}"/>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2524078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EA88D08-087F-7C56-742A-441318429869}"/>
              </a:ext>
            </a:extLst>
          </p:cNvPr>
          <p:cNvSpPr>
            <a:spLocks noGrp="1"/>
          </p:cNvSpPr>
          <p:nvPr>
            <p:ph type="dt" sz="half" idx="10"/>
          </p:nvPr>
        </p:nvSpPr>
        <p:spPr/>
        <p:txBody>
          <a:bodyPr/>
          <a:lstStyle/>
          <a:p>
            <a:fld id="{7669123A-78DD-4808-9687-C042FFD3B156}" type="datetime1">
              <a:rPr lang="en-IN" smtClean="0"/>
              <a:t>20-02-2024</a:t>
            </a:fld>
            <a:endParaRPr lang="en-IN"/>
          </a:p>
        </p:txBody>
      </p:sp>
      <p:sp>
        <p:nvSpPr>
          <p:cNvPr id="3" name="Footer Placeholder 2">
            <a:extLst>
              <a:ext uri="{FF2B5EF4-FFF2-40B4-BE49-F238E27FC236}">
                <a16:creationId xmlns="" xmlns:a16="http://schemas.microsoft.com/office/drawing/2014/main" id="{769C2A47-45BD-ECC4-2FC3-C825FDD1FE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E1B037F8-72A8-FBE0-5C8E-8416E6F05556}"/>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11610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AF48C4-3795-7C1C-3358-3E79FA40AD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2CA87BE-E930-B7BA-5F26-F7CE239C83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75639177-521F-6751-24C1-613D17A84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21AC9E1-832A-FE76-08D5-56FF8B8C1D1B}"/>
              </a:ext>
            </a:extLst>
          </p:cNvPr>
          <p:cNvSpPr>
            <a:spLocks noGrp="1"/>
          </p:cNvSpPr>
          <p:nvPr>
            <p:ph type="dt" sz="half" idx="10"/>
          </p:nvPr>
        </p:nvSpPr>
        <p:spPr/>
        <p:txBody>
          <a:bodyPr/>
          <a:lstStyle/>
          <a:p>
            <a:fld id="{FD75E32F-00EF-4733-B90F-22066BFDBE30}" type="datetime1">
              <a:rPr lang="en-IN" smtClean="0"/>
              <a:t>20-02-2024</a:t>
            </a:fld>
            <a:endParaRPr lang="en-IN"/>
          </a:p>
        </p:txBody>
      </p:sp>
      <p:sp>
        <p:nvSpPr>
          <p:cNvPr id="6" name="Footer Placeholder 5">
            <a:extLst>
              <a:ext uri="{FF2B5EF4-FFF2-40B4-BE49-F238E27FC236}">
                <a16:creationId xmlns="" xmlns:a16="http://schemas.microsoft.com/office/drawing/2014/main" id="{7FD55DF1-3716-9AC4-0125-83B5D74447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5244633-2C5D-E827-8BE0-A2F9F4ACB8C9}"/>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99264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3895F4-A8BA-CF9E-22F7-C1F13DC5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3EB43466-80FF-D870-9D3B-E0F52643D0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D56FCAF7-8A35-DD76-68CF-62520C96A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D478752-C1AA-B57D-93D9-CED2C665DF33}"/>
              </a:ext>
            </a:extLst>
          </p:cNvPr>
          <p:cNvSpPr>
            <a:spLocks noGrp="1"/>
          </p:cNvSpPr>
          <p:nvPr>
            <p:ph type="dt" sz="half" idx="10"/>
          </p:nvPr>
        </p:nvSpPr>
        <p:spPr/>
        <p:txBody>
          <a:bodyPr/>
          <a:lstStyle/>
          <a:p>
            <a:fld id="{120CA090-0E6E-46FA-A307-23B006F64CAD}" type="datetime1">
              <a:rPr lang="en-IN" smtClean="0"/>
              <a:t>20-02-2024</a:t>
            </a:fld>
            <a:endParaRPr lang="en-IN"/>
          </a:p>
        </p:txBody>
      </p:sp>
      <p:sp>
        <p:nvSpPr>
          <p:cNvPr id="6" name="Footer Placeholder 5">
            <a:extLst>
              <a:ext uri="{FF2B5EF4-FFF2-40B4-BE49-F238E27FC236}">
                <a16:creationId xmlns="" xmlns:a16="http://schemas.microsoft.com/office/drawing/2014/main" id="{724C91AF-F09F-3301-A8DC-E113007DE0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CF18839-E851-3B53-E9B6-AC8939013C5F}"/>
              </a:ext>
            </a:extLst>
          </p:cNvPr>
          <p:cNvSpPr>
            <a:spLocks noGrp="1"/>
          </p:cNvSpPr>
          <p:nvPr>
            <p:ph type="sldNum" sz="quarter" idx="12"/>
          </p:nvPr>
        </p:nvSpPr>
        <p:spPr/>
        <p:txBody>
          <a:bodyPr/>
          <a:lstStyle/>
          <a:p>
            <a:fld id="{F49269C7-938E-4AC1-938A-634B7FB8E25F}" type="slidenum">
              <a:rPr lang="en-IN" smtClean="0"/>
              <a:t>‹#›</a:t>
            </a:fld>
            <a:endParaRPr lang="en-IN"/>
          </a:p>
        </p:txBody>
      </p:sp>
    </p:spTree>
    <p:extLst>
      <p:ext uri="{BB962C8B-B14F-4D97-AF65-F5344CB8AC3E}">
        <p14:creationId xmlns:p14="http://schemas.microsoft.com/office/powerpoint/2010/main" val="1637200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ED0E3E6-31C0-13B9-525D-AEA22344A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86ACECA-1DDC-377E-6016-39AC631FE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3B62D38-69EF-BFC5-D6ED-EAE1994EB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B4659-8D19-475E-8C7A-19C9588B2748}" type="datetime1">
              <a:rPr lang="en-IN" smtClean="0"/>
              <a:t>20-02-2024</a:t>
            </a:fld>
            <a:endParaRPr lang="en-IN"/>
          </a:p>
        </p:txBody>
      </p:sp>
      <p:sp>
        <p:nvSpPr>
          <p:cNvPr id="5" name="Footer Placeholder 4">
            <a:extLst>
              <a:ext uri="{FF2B5EF4-FFF2-40B4-BE49-F238E27FC236}">
                <a16:creationId xmlns="" xmlns:a16="http://schemas.microsoft.com/office/drawing/2014/main" id="{6C2D7D86-ED4D-9F84-A68F-780F2CB7E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4FC75E78-B392-B86A-81C6-3F815376FE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269C7-938E-4AC1-938A-634B7FB8E25F}" type="slidenum">
              <a:rPr lang="en-IN" smtClean="0"/>
              <a:t>‹#›</a:t>
            </a:fld>
            <a:endParaRPr lang="en-IN"/>
          </a:p>
        </p:txBody>
      </p:sp>
    </p:spTree>
    <p:extLst>
      <p:ext uri="{BB962C8B-B14F-4D97-AF65-F5344CB8AC3E}">
        <p14:creationId xmlns:p14="http://schemas.microsoft.com/office/powerpoint/2010/main" val="94442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B5DCF2-85F2-749E-ADD4-551BAC6669CD}"/>
              </a:ext>
            </a:extLst>
          </p:cNvPr>
          <p:cNvSpPr>
            <a:spLocks noGrp="1"/>
          </p:cNvSpPr>
          <p:nvPr>
            <p:ph type="ctrTitle"/>
          </p:nvPr>
        </p:nvSpPr>
        <p:spPr>
          <a:xfrm>
            <a:off x="116541" y="1122363"/>
            <a:ext cx="11949953" cy="2387600"/>
          </a:xfrm>
        </p:spPr>
        <p:txBody>
          <a:bodyPr>
            <a:normAutofit/>
          </a:bodyPr>
          <a:lstStyle/>
          <a:p>
            <a:r>
              <a:rPr lang="en-IN" sz="4800" spc="5" dirty="0">
                <a:solidFill>
                  <a:srgbClr val="C00000"/>
                </a:solidFill>
                <a:latin typeface="Times New Roman" panose="02020603050405020304" pitchFamily="18" charset="0"/>
                <a:cs typeface="Times New Roman" panose="02020603050405020304" pitchFamily="18" charset="0"/>
              </a:rPr>
              <a:t>18CSC303J -Database </a:t>
            </a:r>
            <a:r>
              <a:rPr lang="en-IN" sz="4800" spc="10" dirty="0">
                <a:solidFill>
                  <a:srgbClr val="C00000"/>
                </a:solidFill>
                <a:latin typeface="Times New Roman" panose="02020603050405020304" pitchFamily="18" charset="0"/>
                <a:cs typeface="Times New Roman" panose="02020603050405020304" pitchFamily="18" charset="0"/>
              </a:rPr>
              <a:t> </a:t>
            </a:r>
            <a:r>
              <a:rPr lang="en-IN" sz="4800" spc="5" dirty="0">
                <a:solidFill>
                  <a:srgbClr val="C00000"/>
                </a:solidFill>
                <a:latin typeface="Times New Roman" panose="02020603050405020304" pitchFamily="18" charset="0"/>
                <a:cs typeface="Times New Roman" panose="02020603050405020304" pitchFamily="18" charset="0"/>
              </a:rPr>
              <a:t>Management</a:t>
            </a:r>
            <a:r>
              <a:rPr lang="en-IN" sz="4800" spc="-55" dirty="0">
                <a:solidFill>
                  <a:srgbClr val="C00000"/>
                </a:solidFill>
                <a:latin typeface="Times New Roman" panose="02020603050405020304" pitchFamily="18" charset="0"/>
                <a:cs typeface="Times New Roman" panose="02020603050405020304" pitchFamily="18" charset="0"/>
              </a:rPr>
              <a:t> </a:t>
            </a:r>
            <a:r>
              <a:rPr lang="en-IN" sz="4800" dirty="0">
                <a:solidFill>
                  <a:srgbClr val="C00000"/>
                </a:solidFill>
                <a:latin typeface="Times New Roman" panose="02020603050405020304" pitchFamily="18" charset="0"/>
                <a:cs typeface="Times New Roman" panose="02020603050405020304" pitchFamily="18" charset="0"/>
              </a:rPr>
              <a:t>Systems</a:t>
            </a:r>
            <a:br>
              <a:rPr lang="en-IN" sz="4800" dirty="0">
                <a:solidFill>
                  <a:srgbClr val="C00000"/>
                </a:solidFill>
                <a:latin typeface="Times New Roman" panose="02020603050405020304" pitchFamily="18" charset="0"/>
                <a:cs typeface="Times New Roman" panose="02020603050405020304" pitchFamily="18" charset="0"/>
              </a:rPr>
            </a:br>
            <a:endParaRPr lang="en-IN" sz="4800" dirty="0">
              <a:solidFill>
                <a:srgbClr val="C00000"/>
              </a:solidFill>
            </a:endParaRPr>
          </a:p>
        </p:txBody>
      </p:sp>
      <p:sp>
        <p:nvSpPr>
          <p:cNvPr id="3" name="Subtitle 2">
            <a:extLst>
              <a:ext uri="{FF2B5EF4-FFF2-40B4-BE49-F238E27FC236}">
                <a16:creationId xmlns="" xmlns:a16="http://schemas.microsoft.com/office/drawing/2014/main" id="{068694A6-8C23-AE26-0CEC-B855F99254C8}"/>
              </a:ext>
            </a:extLst>
          </p:cNvPr>
          <p:cNvSpPr>
            <a:spLocks noGrp="1"/>
          </p:cNvSpPr>
          <p:nvPr>
            <p:ph type="subTitle" idx="1"/>
          </p:nvPr>
        </p:nvSpPr>
        <p:spPr/>
        <p:txBody>
          <a:bodyPr/>
          <a:lstStyle/>
          <a:p>
            <a:pPr>
              <a:spcBef>
                <a:spcPct val="0"/>
              </a:spcBef>
            </a:pPr>
            <a:r>
              <a:rPr lang="en-IN" sz="4800" spc="5" dirty="0">
                <a:solidFill>
                  <a:srgbClr val="C00000"/>
                </a:solidFill>
                <a:latin typeface="Times New Roman" panose="02020603050405020304" pitchFamily="18" charset="0"/>
                <a:ea typeface="+mj-ea"/>
                <a:cs typeface="Times New Roman" panose="02020603050405020304" pitchFamily="18" charset="0"/>
              </a:rPr>
              <a:t>UNIT-II</a:t>
            </a:r>
          </a:p>
        </p:txBody>
      </p:sp>
      <p:pic>
        <p:nvPicPr>
          <p:cNvPr id="4" name="Picture 3">
            <a:extLst>
              <a:ext uri="{FF2B5EF4-FFF2-40B4-BE49-F238E27FC236}">
                <a16:creationId xmlns="" xmlns:a16="http://schemas.microsoft.com/office/drawing/2014/main" id="{19BEB3EF-9C21-FD5D-E72B-50E942CFC9B3}"/>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a:t>
            </a:fld>
            <a:endParaRPr lang="en-IN"/>
          </a:p>
        </p:txBody>
      </p:sp>
    </p:spTree>
    <p:extLst>
      <p:ext uri="{BB962C8B-B14F-4D97-AF65-F5344CB8AC3E}">
        <p14:creationId xmlns:p14="http://schemas.microsoft.com/office/powerpoint/2010/main" val="71881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0DBD7DA-E3EA-567E-33E2-92229777D03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C8D53D4-50DA-3A52-B2B2-9F4D2668FFEA}"/>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4E00C295-0FEC-F5C9-835B-04FBDC54FF65}"/>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E862A400-D308-25A5-F482-43693E123A95}"/>
              </a:ext>
            </a:extLst>
          </p:cNvPr>
          <p:cNvPicPr>
            <a:picLocks noChangeAspect="1"/>
          </p:cNvPicPr>
          <p:nvPr/>
        </p:nvPicPr>
        <p:blipFill>
          <a:blip r:embed="rId2"/>
          <a:stretch>
            <a:fillRect/>
          </a:stretch>
        </p:blipFill>
        <p:spPr>
          <a:xfrm>
            <a:off x="0" y="909497"/>
            <a:ext cx="12192000" cy="5827899"/>
          </a:xfrm>
          <a:prstGeom prst="rect">
            <a:avLst/>
          </a:prstGeom>
        </p:spPr>
      </p:pic>
      <p:pic>
        <p:nvPicPr>
          <p:cNvPr id="4" name="Picture 3">
            <a:extLst>
              <a:ext uri="{FF2B5EF4-FFF2-40B4-BE49-F238E27FC236}">
                <a16:creationId xmlns="" xmlns:a16="http://schemas.microsoft.com/office/drawing/2014/main" id="{20448E74-6258-E7B2-431D-893DA39E3D5C}"/>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10</a:t>
            </a:fld>
            <a:endParaRPr lang="en-IN"/>
          </a:p>
        </p:txBody>
      </p:sp>
    </p:spTree>
    <p:extLst>
      <p:ext uri="{BB962C8B-B14F-4D97-AF65-F5344CB8AC3E}">
        <p14:creationId xmlns:p14="http://schemas.microsoft.com/office/powerpoint/2010/main" val="23074554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B1EB537-F6EE-DE42-789C-7780393BD6C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0F960A5-D145-23AA-9898-B52FF3E1D52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424053C-7EE9-7B9C-F280-C6321E7E5D9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C9D686C6-A7EC-C2F8-2D10-55229B4D9A70}"/>
              </a:ext>
            </a:extLst>
          </p:cNvPr>
          <p:cNvPicPr>
            <a:picLocks noChangeAspect="1"/>
          </p:cNvPicPr>
          <p:nvPr/>
        </p:nvPicPr>
        <p:blipFill>
          <a:blip r:embed="rId2"/>
          <a:stretch>
            <a:fillRect/>
          </a:stretch>
        </p:blipFill>
        <p:spPr>
          <a:xfrm>
            <a:off x="0" y="193953"/>
            <a:ext cx="12192000" cy="6470093"/>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100</a:t>
            </a:fld>
            <a:endParaRPr lang="en-IN"/>
          </a:p>
        </p:txBody>
      </p:sp>
    </p:spTree>
    <p:extLst>
      <p:ext uri="{BB962C8B-B14F-4D97-AF65-F5344CB8AC3E}">
        <p14:creationId xmlns:p14="http://schemas.microsoft.com/office/powerpoint/2010/main" val="5366511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36EEF79-53F9-B3AD-9F42-CFDDD58B314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570548F-27BB-05B0-B88E-E8FEC7CB94D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C99B514-7754-7517-F4C0-4C658E1B51A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88B86A17-1EA7-6136-75AB-EAA8F32E965C}"/>
              </a:ext>
            </a:extLst>
          </p:cNvPr>
          <p:cNvPicPr>
            <a:picLocks noChangeAspect="1"/>
          </p:cNvPicPr>
          <p:nvPr/>
        </p:nvPicPr>
        <p:blipFill>
          <a:blip r:embed="rId2"/>
          <a:stretch>
            <a:fillRect/>
          </a:stretch>
        </p:blipFill>
        <p:spPr>
          <a:xfrm>
            <a:off x="0" y="393665"/>
            <a:ext cx="12192000" cy="607067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101</a:t>
            </a:fld>
            <a:endParaRPr lang="en-IN"/>
          </a:p>
        </p:txBody>
      </p:sp>
    </p:spTree>
    <p:extLst>
      <p:ext uri="{BB962C8B-B14F-4D97-AF65-F5344CB8AC3E}">
        <p14:creationId xmlns:p14="http://schemas.microsoft.com/office/powerpoint/2010/main" val="20773816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54FDAEF-D8D3-3FBB-617B-A653C54FC59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59CCAA9-F392-EBF7-7D97-EF3A7C5ABD2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54AF2CF4-3B47-B329-93C8-8EA25DACA4F5}"/>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951D279E-A495-E551-345A-DE6D617210B6}"/>
              </a:ext>
            </a:extLst>
          </p:cNvPr>
          <p:cNvPicPr>
            <a:picLocks noChangeAspect="1"/>
          </p:cNvPicPr>
          <p:nvPr/>
        </p:nvPicPr>
        <p:blipFill>
          <a:blip r:embed="rId2"/>
          <a:stretch>
            <a:fillRect/>
          </a:stretch>
        </p:blipFill>
        <p:spPr>
          <a:xfrm>
            <a:off x="0" y="181479"/>
            <a:ext cx="12192000" cy="6495042"/>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102</a:t>
            </a:fld>
            <a:endParaRPr lang="en-IN"/>
          </a:p>
        </p:txBody>
      </p:sp>
    </p:spTree>
    <p:extLst>
      <p:ext uri="{BB962C8B-B14F-4D97-AF65-F5344CB8AC3E}">
        <p14:creationId xmlns:p14="http://schemas.microsoft.com/office/powerpoint/2010/main" val="15085451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EB8B41C-4F56-2305-6285-FAAF637034D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77641A4-95CB-A09A-D405-E4A535A4D072}"/>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A5BCDDB-311D-423E-B481-719C57FE6E5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F3309A5-2F42-E185-8769-DEFE11186569}"/>
              </a:ext>
            </a:extLst>
          </p:cNvPr>
          <p:cNvPicPr>
            <a:picLocks noChangeAspect="1"/>
          </p:cNvPicPr>
          <p:nvPr/>
        </p:nvPicPr>
        <p:blipFill>
          <a:blip r:embed="rId2"/>
          <a:stretch>
            <a:fillRect/>
          </a:stretch>
        </p:blipFill>
        <p:spPr>
          <a:xfrm>
            <a:off x="0" y="198966"/>
            <a:ext cx="12192000" cy="6460067"/>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103</a:t>
            </a:fld>
            <a:endParaRPr lang="en-IN"/>
          </a:p>
        </p:txBody>
      </p:sp>
    </p:spTree>
    <p:extLst>
      <p:ext uri="{BB962C8B-B14F-4D97-AF65-F5344CB8AC3E}">
        <p14:creationId xmlns:p14="http://schemas.microsoft.com/office/powerpoint/2010/main" val="41820608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6F10ECD-7B02-45CF-BBAB-2E2D433A489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0D8DF8B-D4E3-0A76-B532-DCB13AEEAB4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CC1822A7-B73E-F7F5-77A0-C673986D983B}"/>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A997E853-C2EC-53ED-1E60-1CE10B78D6C7}"/>
              </a:ext>
            </a:extLst>
          </p:cNvPr>
          <p:cNvPicPr>
            <a:picLocks noChangeAspect="1"/>
          </p:cNvPicPr>
          <p:nvPr/>
        </p:nvPicPr>
        <p:blipFill>
          <a:blip r:embed="rId2"/>
          <a:stretch>
            <a:fillRect/>
          </a:stretch>
        </p:blipFill>
        <p:spPr>
          <a:xfrm>
            <a:off x="0" y="279681"/>
            <a:ext cx="12192000" cy="629863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104</a:t>
            </a:fld>
            <a:endParaRPr lang="en-IN"/>
          </a:p>
        </p:txBody>
      </p:sp>
    </p:spTree>
    <p:extLst>
      <p:ext uri="{BB962C8B-B14F-4D97-AF65-F5344CB8AC3E}">
        <p14:creationId xmlns:p14="http://schemas.microsoft.com/office/powerpoint/2010/main" val="11774302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D171E55-478D-F79A-1185-71213FBC740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203B394-93C8-7DA4-6654-39BB768FD84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8288881-6B3A-FDCB-D6C7-A0A3274C6B74}"/>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F762F12-E2A6-176B-484F-4DED506CAE33}"/>
              </a:ext>
            </a:extLst>
          </p:cNvPr>
          <p:cNvPicPr>
            <a:picLocks noChangeAspect="1"/>
          </p:cNvPicPr>
          <p:nvPr/>
        </p:nvPicPr>
        <p:blipFill>
          <a:blip r:embed="rId2"/>
          <a:stretch>
            <a:fillRect/>
          </a:stretch>
        </p:blipFill>
        <p:spPr>
          <a:xfrm>
            <a:off x="0" y="633058"/>
            <a:ext cx="12192000" cy="5591883"/>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105</a:t>
            </a:fld>
            <a:endParaRPr lang="en-IN"/>
          </a:p>
        </p:txBody>
      </p:sp>
    </p:spTree>
    <p:extLst>
      <p:ext uri="{BB962C8B-B14F-4D97-AF65-F5344CB8AC3E}">
        <p14:creationId xmlns:p14="http://schemas.microsoft.com/office/powerpoint/2010/main" val="11971941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5558207-97EA-D03B-2AED-69B48CB4D7E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9B59993-9F6E-9183-1C23-DF8111BF933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E09348E-64FC-CACC-ACC3-96025B290B8A}"/>
              </a:ext>
            </a:extLst>
          </p:cNvPr>
          <p:cNvSpPr>
            <a:spLocks noGrp="1"/>
          </p:cNvSpPr>
          <p:nvPr>
            <p:ph idx="1"/>
          </p:nvPr>
        </p:nvSpPr>
        <p:spPr/>
        <p:txBody>
          <a:bodyPr/>
          <a:lstStyle/>
          <a:p>
            <a:endParaRPr lang="en-IN"/>
          </a:p>
        </p:txBody>
      </p:sp>
      <p:sp>
        <p:nvSpPr>
          <p:cNvPr id="5" name="Slide Number Placeholder 4"/>
          <p:cNvSpPr>
            <a:spLocks noGrp="1"/>
          </p:cNvSpPr>
          <p:nvPr>
            <p:ph type="sldNum" sz="quarter" idx="12"/>
          </p:nvPr>
        </p:nvSpPr>
        <p:spPr/>
        <p:txBody>
          <a:bodyPr/>
          <a:lstStyle/>
          <a:p>
            <a:fld id="{F49269C7-938E-4AC1-938A-634B7FB8E25F}" type="slidenum">
              <a:rPr lang="en-IN" smtClean="0"/>
              <a:t>106</a:t>
            </a:fld>
            <a:endParaRPr lang="en-IN"/>
          </a:p>
        </p:txBody>
      </p:sp>
      <p:pic>
        <p:nvPicPr>
          <p:cNvPr id="6" name="Picture 5"/>
          <p:cNvPicPr>
            <a:picLocks noChangeAspect="1"/>
          </p:cNvPicPr>
          <p:nvPr/>
        </p:nvPicPr>
        <p:blipFill>
          <a:blip r:embed="rId2"/>
          <a:stretch>
            <a:fillRect/>
          </a:stretch>
        </p:blipFill>
        <p:spPr>
          <a:xfrm>
            <a:off x="838200" y="-228221"/>
            <a:ext cx="9624744" cy="6584571"/>
          </a:xfrm>
          <a:prstGeom prst="rect">
            <a:avLst/>
          </a:prstGeom>
        </p:spPr>
      </p:pic>
    </p:spTree>
    <p:extLst>
      <p:ext uri="{BB962C8B-B14F-4D97-AF65-F5344CB8AC3E}">
        <p14:creationId xmlns:p14="http://schemas.microsoft.com/office/powerpoint/2010/main" val="5016636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6F33EBE-3B6F-616A-DD2B-96B9E2D54D4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9129263-EACC-D8A9-4DB9-D8820566A1D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9F34295-B9BC-B992-38AF-C08BC49D938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063D1C0-FD46-C009-3C61-3724B380F1D4}"/>
              </a:ext>
            </a:extLst>
          </p:cNvPr>
          <p:cNvPicPr>
            <a:picLocks noChangeAspect="1"/>
          </p:cNvPicPr>
          <p:nvPr/>
        </p:nvPicPr>
        <p:blipFill>
          <a:blip r:embed="rId2"/>
          <a:stretch>
            <a:fillRect/>
          </a:stretch>
        </p:blipFill>
        <p:spPr>
          <a:xfrm>
            <a:off x="0" y="208471"/>
            <a:ext cx="12192000" cy="6441057"/>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107</a:t>
            </a:fld>
            <a:endParaRPr lang="en-IN"/>
          </a:p>
        </p:txBody>
      </p:sp>
    </p:spTree>
    <p:extLst>
      <p:ext uri="{BB962C8B-B14F-4D97-AF65-F5344CB8AC3E}">
        <p14:creationId xmlns:p14="http://schemas.microsoft.com/office/powerpoint/2010/main" val="18024113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DE914AC-1363-EF68-7F0A-1956C2AB5D7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778D5FF-961F-70D1-47C6-6033CE200B1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14FEB7D7-4976-0A24-1892-EBCAC41B925C}"/>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58EA404A-DFDC-6CC1-3B85-16DF36CDF2C2}"/>
              </a:ext>
            </a:extLst>
          </p:cNvPr>
          <p:cNvPicPr>
            <a:picLocks noChangeAspect="1"/>
          </p:cNvPicPr>
          <p:nvPr/>
        </p:nvPicPr>
        <p:blipFill>
          <a:blip r:embed="rId2"/>
          <a:stretch>
            <a:fillRect/>
          </a:stretch>
        </p:blipFill>
        <p:spPr>
          <a:xfrm>
            <a:off x="98611" y="480768"/>
            <a:ext cx="12192000" cy="6219194"/>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108</a:t>
            </a:fld>
            <a:endParaRPr lang="en-IN"/>
          </a:p>
        </p:txBody>
      </p:sp>
    </p:spTree>
    <p:extLst>
      <p:ext uri="{BB962C8B-B14F-4D97-AF65-F5344CB8AC3E}">
        <p14:creationId xmlns:p14="http://schemas.microsoft.com/office/powerpoint/2010/main" val="8552634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7D5EC69-DB31-C208-5C38-87850E8C98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F8D9A61-66D2-205A-614C-75D29C1B6BB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7D9E007-A601-C15E-AA40-AD572A575808}"/>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E535D00-EC32-6DCE-98D5-05B892C1D7F7}"/>
              </a:ext>
            </a:extLst>
          </p:cNvPr>
          <p:cNvPicPr>
            <a:picLocks noChangeAspect="1"/>
          </p:cNvPicPr>
          <p:nvPr/>
        </p:nvPicPr>
        <p:blipFill>
          <a:blip r:embed="rId2"/>
          <a:stretch>
            <a:fillRect/>
          </a:stretch>
        </p:blipFill>
        <p:spPr>
          <a:xfrm>
            <a:off x="0" y="234848"/>
            <a:ext cx="12192000" cy="6388303"/>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109</a:t>
            </a:fld>
            <a:endParaRPr lang="en-IN"/>
          </a:p>
        </p:txBody>
      </p:sp>
    </p:spTree>
    <p:extLst>
      <p:ext uri="{BB962C8B-B14F-4D97-AF65-F5344CB8AC3E}">
        <p14:creationId xmlns:p14="http://schemas.microsoft.com/office/powerpoint/2010/main" val="905719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3EE5592-862B-81D3-2C8D-0B4256CDE7E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9BAF469-0BB5-8D97-BADD-CB415B925697}"/>
              </a:ext>
            </a:extLst>
          </p:cNvPr>
          <p:cNvSpPr>
            <a:spLocks noGrp="1"/>
          </p:cNvSpPr>
          <p:nvPr>
            <p:ph type="title"/>
          </p:nvPr>
        </p:nvSpPr>
        <p:spPr>
          <a:xfrm>
            <a:off x="694765" y="-9245"/>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A2977D1B-065C-9024-4316-AFA63D63FDF8}"/>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C06178B2-A024-0290-BBD1-F2463DF6E8E1}"/>
              </a:ext>
            </a:extLst>
          </p:cNvPr>
          <p:cNvPicPr>
            <a:picLocks noChangeAspect="1"/>
          </p:cNvPicPr>
          <p:nvPr/>
        </p:nvPicPr>
        <p:blipFill>
          <a:blip r:embed="rId2"/>
          <a:stretch>
            <a:fillRect/>
          </a:stretch>
        </p:blipFill>
        <p:spPr>
          <a:xfrm>
            <a:off x="273423" y="600636"/>
            <a:ext cx="11358283" cy="6414338"/>
          </a:xfrm>
          <a:prstGeom prst="rect">
            <a:avLst/>
          </a:prstGeom>
        </p:spPr>
      </p:pic>
      <p:pic>
        <p:nvPicPr>
          <p:cNvPr id="3" name="Picture 2">
            <a:extLst>
              <a:ext uri="{FF2B5EF4-FFF2-40B4-BE49-F238E27FC236}">
                <a16:creationId xmlns="" xmlns:a16="http://schemas.microsoft.com/office/drawing/2014/main" id="{C966357C-E21D-BAB0-13E1-A6CEC4A6F063}"/>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11</a:t>
            </a:fld>
            <a:endParaRPr lang="en-IN"/>
          </a:p>
        </p:txBody>
      </p:sp>
    </p:spTree>
    <p:extLst>
      <p:ext uri="{BB962C8B-B14F-4D97-AF65-F5344CB8AC3E}">
        <p14:creationId xmlns:p14="http://schemas.microsoft.com/office/powerpoint/2010/main" val="5884823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98DF8C5-9382-54DC-8986-CD48E22C84A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5C5728C-8412-BD68-C87C-F57D4C3E51F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B104F9E-CE6B-DB0C-4A4A-44CBD3262EA3}"/>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DA856143-6DA6-A3D3-2526-B705A60B4ED9}"/>
              </a:ext>
            </a:extLst>
          </p:cNvPr>
          <p:cNvPicPr>
            <a:picLocks noChangeAspect="1"/>
          </p:cNvPicPr>
          <p:nvPr/>
        </p:nvPicPr>
        <p:blipFill>
          <a:blip r:embed="rId2"/>
          <a:stretch>
            <a:fillRect/>
          </a:stretch>
        </p:blipFill>
        <p:spPr>
          <a:xfrm>
            <a:off x="0" y="238689"/>
            <a:ext cx="12192000" cy="638062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110</a:t>
            </a:fld>
            <a:endParaRPr lang="en-IN"/>
          </a:p>
        </p:txBody>
      </p:sp>
    </p:spTree>
    <p:extLst>
      <p:ext uri="{BB962C8B-B14F-4D97-AF65-F5344CB8AC3E}">
        <p14:creationId xmlns:p14="http://schemas.microsoft.com/office/powerpoint/2010/main" val="27189579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825625"/>
            <a:ext cx="5523963" cy="4351338"/>
          </a:xfrm>
        </p:spPr>
        <p:txBody>
          <a:bodyPr>
            <a:normAutofit fontScale="85000" lnSpcReduction="10000"/>
          </a:bodyPr>
          <a:lstStyle/>
          <a:p>
            <a:r>
              <a:rPr lang="en-US" dirty="0"/>
              <a:t>Aggregation</a:t>
            </a:r>
          </a:p>
          <a:p>
            <a:pPr algn="just"/>
            <a:r>
              <a:rPr lang="en-US" dirty="0"/>
              <a:t>It is an abstraction in which relationship sets are treated as higher level entity sets and can participate in relationships. Aggregation allows us to indicate that a relationship set participates in another relationship set.</a:t>
            </a:r>
          </a:p>
          <a:p>
            <a:pPr algn="just"/>
            <a:r>
              <a:rPr lang="en-US" dirty="0"/>
              <a:t>Aggregation is used to simplify the details of a given database where ternary relationships will be changed into binary relationships. Ternary relation is only one type of relationship which is working between three entities.</a:t>
            </a:r>
          </a:p>
          <a:p>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111</a:t>
            </a:fld>
            <a:endParaRPr lang="en-IN"/>
          </a:p>
        </p:txBody>
      </p:sp>
      <p:pic>
        <p:nvPicPr>
          <p:cNvPr id="3074" name="Picture 2" descr="https://www.tutorialspoint.com/assets/questions/media/53849/aggreg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558" y="1313645"/>
            <a:ext cx="5143500" cy="486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25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004439D-1888-90E9-D329-727BDD000F9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4298CF1-E33E-C96C-F4B4-33C5E9725E9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5F1DCB6-389C-6A0E-A006-A4CDF533D462}"/>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CAD1ACDA-FB57-F2E7-DF4A-16ECEDC4C375}"/>
              </a:ext>
            </a:extLst>
          </p:cNvPr>
          <p:cNvPicPr>
            <a:picLocks noChangeAspect="1"/>
          </p:cNvPicPr>
          <p:nvPr/>
        </p:nvPicPr>
        <p:blipFill>
          <a:blip r:embed="rId2"/>
          <a:stretch>
            <a:fillRect/>
          </a:stretch>
        </p:blipFill>
        <p:spPr>
          <a:xfrm>
            <a:off x="0" y="190500"/>
            <a:ext cx="12192000" cy="666750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112</a:t>
            </a:fld>
            <a:endParaRPr lang="en-IN"/>
          </a:p>
        </p:txBody>
      </p:sp>
    </p:spTree>
    <p:extLst>
      <p:ext uri="{BB962C8B-B14F-4D97-AF65-F5344CB8AC3E}">
        <p14:creationId xmlns:p14="http://schemas.microsoft.com/office/powerpoint/2010/main" val="33462414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69D1E8F-07DA-F075-F6E7-1E342308D5D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D798721-8B4D-5B4E-5E80-42669837442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941CB57B-F2A0-8191-BF3B-83F3097E42F7}"/>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680BA76F-3A20-97E1-BDEF-E8B75106349C}"/>
              </a:ext>
            </a:extLst>
          </p:cNvPr>
          <p:cNvPicPr>
            <a:picLocks noChangeAspect="1"/>
          </p:cNvPicPr>
          <p:nvPr/>
        </p:nvPicPr>
        <p:blipFill>
          <a:blip r:embed="rId2"/>
          <a:stretch>
            <a:fillRect/>
          </a:stretch>
        </p:blipFill>
        <p:spPr>
          <a:xfrm>
            <a:off x="0" y="228388"/>
            <a:ext cx="12192000" cy="6401224"/>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113</a:t>
            </a:fld>
            <a:endParaRPr lang="en-IN"/>
          </a:p>
        </p:txBody>
      </p:sp>
    </p:spTree>
    <p:extLst>
      <p:ext uri="{BB962C8B-B14F-4D97-AF65-F5344CB8AC3E}">
        <p14:creationId xmlns:p14="http://schemas.microsoft.com/office/powerpoint/2010/main" val="38316761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DE4D7E5-EB1E-0E1A-4E2B-900C547856F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0C95179-6655-F571-B702-597F139F097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110752B-0D60-D5DF-0289-DB7DC8E896D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E3A9E4E-B62B-E7F1-2ADE-EA47995E223B}"/>
              </a:ext>
            </a:extLst>
          </p:cNvPr>
          <p:cNvPicPr>
            <a:picLocks noChangeAspect="1"/>
          </p:cNvPicPr>
          <p:nvPr/>
        </p:nvPicPr>
        <p:blipFill>
          <a:blip r:embed="rId2"/>
          <a:stretch>
            <a:fillRect/>
          </a:stretch>
        </p:blipFill>
        <p:spPr>
          <a:xfrm>
            <a:off x="0" y="246999"/>
            <a:ext cx="12192000" cy="6364002"/>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114</a:t>
            </a:fld>
            <a:endParaRPr lang="en-IN"/>
          </a:p>
        </p:txBody>
      </p:sp>
    </p:spTree>
    <p:extLst>
      <p:ext uri="{BB962C8B-B14F-4D97-AF65-F5344CB8AC3E}">
        <p14:creationId xmlns:p14="http://schemas.microsoft.com/office/powerpoint/2010/main" val="25587693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3C9CB8A-D009-F904-1052-AC398DA60DC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935A061-A877-E467-D4F0-12423B7C427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4E99E3E-D4C0-7192-E6A4-D693C622368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EE84F3A4-46A2-6A8C-2C3A-48C86E6D5CE1}"/>
              </a:ext>
            </a:extLst>
          </p:cNvPr>
          <p:cNvPicPr>
            <a:picLocks noChangeAspect="1"/>
          </p:cNvPicPr>
          <p:nvPr/>
        </p:nvPicPr>
        <p:blipFill>
          <a:blip r:embed="rId2"/>
          <a:stretch>
            <a:fillRect/>
          </a:stretch>
        </p:blipFill>
        <p:spPr>
          <a:xfrm>
            <a:off x="0" y="304906"/>
            <a:ext cx="12192000" cy="624818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115</a:t>
            </a:fld>
            <a:endParaRPr lang="en-IN"/>
          </a:p>
        </p:txBody>
      </p:sp>
    </p:spTree>
    <p:extLst>
      <p:ext uri="{BB962C8B-B14F-4D97-AF65-F5344CB8AC3E}">
        <p14:creationId xmlns:p14="http://schemas.microsoft.com/office/powerpoint/2010/main" val="3063200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E13F00C-25EC-4BAE-C83C-73C795FD5A0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ACD2043-703F-8964-21EF-E22D75235D1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B792B6E-9D1E-34D3-AC1C-C6958EA826D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F8FB2984-C0FA-FF57-A64C-CEB22DB7F10E}"/>
              </a:ext>
            </a:extLst>
          </p:cNvPr>
          <p:cNvPicPr>
            <a:picLocks noChangeAspect="1"/>
          </p:cNvPicPr>
          <p:nvPr/>
        </p:nvPicPr>
        <p:blipFill>
          <a:blip r:embed="rId2"/>
          <a:stretch>
            <a:fillRect/>
          </a:stretch>
        </p:blipFill>
        <p:spPr>
          <a:xfrm>
            <a:off x="0" y="238887"/>
            <a:ext cx="12192000" cy="6380226"/>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116</a:t>
            </a:fld>
            <a:endParaRPr lang="en-IN"/>
          </a:p>
        </p:txBody>
      </p:sp>
    </p:spTree>
    <p:extLst>
      <p:ext uri="{BB962C8B-B14F-4D97-AF65-F5344CB8AC3E}">
        <p14:creationId xmlns:p14="http://schemas.microsoft.com/office/powerpoint/2010/main" val="42572219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3BBCD59-1212-0AC5-1E88-D931890BD54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4D4327C-37F7-8123-8EDD-4E0AC76F387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B538AA2-CC5B-679E-0794-C050353C1E2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82117FA-A458-1537-1026-7E083C3851ED}"/>
              </a:ext>
            </a:extLst>
          </p:cNvPr>
          <p:cNvPicPr>
            <a:picLocks noChangeAspect="1"/>
          </p:cNvPicPr>
          <p:nvPr/>
        </p:nvPicPr>
        <p:blipFill>
          <a:blip r:embed="rId2"/>
          <a:stretch>
            <a:fillRect/>
          </a:stretch>
        </p:blipFill>
        <p:spPr>
          <a:xfrm>
            <a:off x="0" y="202705"/>
            <a:ext cx="12192000" cy="645259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117</a:t>
            </a:fld>
            <a:endParaRPr lang="en-IN"/>
          </a:p>
        </p:txBody>
      </p:sp>
    </p:spTree>
    <p:extLst>
      <p:ext uri="{BB962C8B-B14F-4D97-AF65-F5344CB8AC3E}">
        <p14:creationId xmlns:p14="http://schemas.microsoft.com/office/powerpoint/2010/main" val="2826073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4F5E1CE-C70C-392C-8D61-C58930898A5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0F47AAD-844E-C87E-6248-90161EC490A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939ED368-6127-CFFF-4EF3-8E23D9CFAB8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7D21AEDA-29ED-A1B2-6570-BCC87E6DA827}"/>
              </a:ext>
            </a:extLst>
          </p:cNvPr>
          <p:cNvPicPr>
            <a:picLocks noChangeAspect="1"/>
          </p:cNvPicPr>
          <p:nvPr/>
        </p:nvPicPr>
        <p:blipFill>
          <a:blip r:embed="rId2"/>
          <a:stretch>
            <a:fillRect/>
          </a:stretch>
        </p:blipFill>
        <p:spPr>
          <a:xfrm>
            <a:off x="0" y="205924"/>
            <a:ext cx="12192000" cy="644615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118</a:t>
            </a:fld>
            <a:endParaRPr lang="en-IN"/>
          </a:p>
        </p:txBody>
      </p:sp>
    </p:spTree>
    <p:extLst>
      <p:ext uri="{BB962C8B-B14F-4D97-AF65-F5344CB8AC3E}">
        <p14:creationId xmlns:p14="http://schemas.microsoft.com/office/powerpoint/2010/main" val="9357119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9361F2D-6A6B-A65A-0B97-0F7278844D0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B8C533E-8180-3B94-56D5-EEF51FAEA76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9B9E8C03-DB15-D967-7FC3-51BF15A4213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9BE48C29-1812-D56C-B712-E854B12935DD}"/>
              </a:ext>
            </a:extLst>
          </p:cNvPr>
          <p:cNvPicPr>
            <a:picLocks noChangeAspect="1"/>
          </p:cNvPicPr>
          <p:nvPr/>
        </p:nvPicPr>
        <p:blipFill>
          <a:blip r:embed="rId2"/>
          <a:stretch>
            <a:fillRect/>
          </a:stretch>
        </p:blipFill>
        <p:spPr>
          <a:xfrm>
            <a:off x="0" y="140983"/>
            <a:ext cx="12192000" cy="6576033"/>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119</a:t>
            </a:fld>
            <a:endParaRPr lang="en-IN"/>
          </a:p>
        </p:txBody>
      </p:sp>
    </p:spTree>
    <p:extLst>
      <p:ext uri="{BB962C8B-B14F-4D97-AF65-F5344CB8AC3E}">
        <p14:creationId xmlns:p14="http://schemas.microsoft.com/office/powerpoint/2010/main" val="119200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2E7FA0F-E046-F547-7091-8123AE403C0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3742D95-C684-7D64-4C3E-1956B6398FBB}"/>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F2B3C1C4-10B4-5238-3C5E-E3EB5BC8A0DB}"/>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049AF364-32A2-03D6-5273-C99C788D2AF3}"/>
              </a:ext>
            </a:extLst>
          </p:cNvPr>
          <p:cNvPicPr>
            <a:picLocks noChangeAspect="1"/>
          </p:cNvPicPr>
          <p:nvPr/>
        </p:nvPicPr>
        <p:blipFill>
          <a:blip r:embed="rId2"/>
          <a:stretch>
            <a:fillRect/>
          </a:stretch>
        </p:blipFill>
        <p:spPr>
          <a:xfrm>
            <a:off x="134470" y="819031"/>
            <a:ext cx="11958918" cy="6038969"/>
          </a:xfrm>
          <a:prstGeom prst="rect">
            <a:avLst/>
          </a:prstGeom>
        </p:spPr>
      </p:pic>
      <p:pic>
        <p:nvPicPr>
          <p:cNvPr id="4" name="Picture 3">
            <a:extLst>
              <a:ext uri="{FF2B5EF4-FFF2-40B4-BE49-F238E27FC236}">
                <a16:creationId xmlns="" xmlns:a16="http://schemas.microsoft.com/office/drawing/2014/main" id="{6904221F-22F7-A0F0-AC62-542A7BFAC301}"/>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12</a:t>
            </a:fld>
            <a:endParaRPr lang="en-IN"/>
          </a:p>
        </p:txBody>
      </p:sp>
    </p:spTree>
    <p:extLst>
      <p:ext uri="{BB962C8B-B14F-4D97-AF65-F5344CB8AC3E}">
        <p14:creationId xmlns:p14="http://schemas.microsoft.com/office/powerpoint/2010/main" val="20218191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09BA841-4545-D73A-7ED2-22265B14B43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C38EC92-72BD-9A64-E514-7133E4577F0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8386AE8-D85B-C6FF-DBE1-648608767AF0}"/>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9BD905E-4BF2-102F-9C07-B78F9E37BA47}"/>
              </a:ext>
            </a:extLst>
          </p:cNvPr>
          <p:cNvPicPr>
            <a:picLocks noChangeAspect="1"/>
          </p:cNvPicPr>
          <p:nvPr/>
        </p:nvPicPr>
        <p:blipFill>
          <a:blip r:embed="rId2"/>
          <a:stretch>
            <a:fillRect/>
          </a:stretch>
        </p:blipFill>
        <p:spPr>
          <a:xfrm>
            <a:off x="0" y="217677"/>
            <a:ext cx="12192000" cy="644057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120</a:t>
            </a:fld>
            <a:endParaRPr lang="en-IN"/>
          </a:p>
        </p:txBody>
      </p:sp>
    </p:spTree>
    <p:extLst>
      <p:ext uri="{BB962C8B-B14F-4D97-AF65-F5344CB8AC3E}">
        <p14:creationId xmlns:p14="http://schemas.microsoft.com/office/powerpoint/2010/main" val="3401768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2F9DD90-4558-789F-254D-00DF2FB7F3D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F5FCAC0-CC42-8378-76E5-627D9B29877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6796BBF-CE3D-3BC2-FC85-7DAEA7D7FDC8}"/>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AFBBFE37-AC3B-46B3-4CC6-5ACF6B574EA0}"/>
              </a:ext>
            </a:extLst>
          </p:cNvPr>
          <p:cNvPicPr>
            <a:picLocks noChangeAspect="1"/>
          </p:cNvPicPr>
          <p:nvPr/>
        </p:nvPicPr>
        <p:blipFill>
          <a:blip r:embed="rId2"/>
          <a:stretch>
            <a:fillRect/>
          </a:stretch>
        </p:blipFill>
        <p:spPr>
          <a:xfrm>
            <a:off x="0" y="374645"/>
            <a:ext cx="12192000" cy="6108709"/>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121</a:t>
            </a:fld>
            <a:endParaRPr lang="en-IN"/>
          </a:p>
        </p:txBody>
      </p:sp>
    </p:spTree>
    <p:extLst>
      <p:ext uri="{BB962C8B-B14F-4D97-AF65-F5344CB8AC3E}">
        <p14:creationId xmlns:p14="http://schemas.microsoft.com/office/powerpoint/2010/main" val="41753249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E4C422F-7EB5-6116-BCCA-75D2CDF1B3A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1E77C73-7BE7-048F-DB3E-970BBF5BBED5}"/>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465D22ED-EF61-D733-5148-7CE4053A7D92}"/>
              </a:ext>
            </a:extLst>
          </p:cNvPr>
          <p:cNvPicPr>
            <a:picLocks noGrp="1" noChangeAspect="1"/>
          </p:cNvPicPr>
          <p:nvPr>
            <p:ph idx="1"/>
          </p:nvPr>
        </p:nvPicPr>
        <p:blipFill>
          <a:blip r:embed="rId2"/>
          <a:stretch>
            <a:fillRect/>
          </a:stretch>
        </p:blipFill>
        <p:spPr>
          <a:xfrm>
            <a:off x="2182094" y="2599090"/>
            <a:ext cx="7630590" cy="3848637"/>
          </a:xfrm>
          <a:prstGeom prst="rect">
            <a:avLst/>
          </a:prstGeom>
        </p:spPr>
      </p:pic>
      <p:pic>
        <p:nvPicPr>
          <p:cNvPr id="5" name="Picture 4">
            <a:extLst>
              <a:ext uri="{FF2B5EF4-FFF2-40B4-BE49-F238E27FC236}">
                <a16:creationId xmlns="" xmlns:a16="http://schemas.microsoft.com/office/drawing/2014/main" id="{0C66B827-1F17-347E-324B-4FE42626C427}"/>
              </a:ext>
            </a:extLst>
          </p:cNvPr>
          <p:cNvPicPr>
            <a:picLocks noChangeAspect="1"/>
          </p:cNvPicPr>
          <p:nvPr/>
        </p:nvPicPr>
        <p:blipFill>
          <a:blip r:embed="rId3"/>
          <a:stretch>
            <a:fillRect/>
          </a:stretch>
        </p:blipFill>
        <p:spPr>
          <a:xfrm>
            <a:off x="116540" y="116216"/>
            <a:ext cx="11985813" cy="2358368"/>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122</a:t>
            </a:fld>
            <a:endParaRPr lang="en-IN"/>
          </a:p>
        </p:txBody>
      </p:sp>
    </p:spTree>
    <p:extLst>
      <p:ext uri="{BB962C8B-B14F-4D97-AF65-F5344CB8AC3E}">
        <p14:creationId xmlns:p14="http://schemas.microsoft.com/office/powerpoint/2010/main" val="1302885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F513D04-8155-3545-C687-5D75854E30C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21C0C8E-A104-8B67-3768-FF3C88330631}"/>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72D076EE-029F-28B3-B28A-1AA5942AFAEF}"/>
              </a:ext>
            </a:extLst>
          </p:cNvPr>
          <p:cNvSpPr>
            <a:spLocks noGrp="1"/>
          </p:cNvSpPr>
          <p:nvPr>
            <p:ph idx="1"/>
          </p:nvPr>
        </p:nvSpPr>
        <p:spPr/>
        <p:txBody>
          <a:bodyPr/>
          <a:lstStyle/>
          <a:p>
            <a:endParaRPr lang="en-IN"/>
          </a:p>
        </p:txBody>
      </p:sp>
      <p:pic>
        <p:nvPicPr>
          <p:cNvPr id="7" name="Picture 6">
            <a:extLst>
              <a:ext uri="{FF2B5EF4-FFF2-40B4-BE49-F238E27FC236}">
                <a16:creationId xmlns="" xmlns:a16="http://schemas.microsoft.com/office/drawing/2014/main" id="{13197977-1C43-0C39-A6DD-5529B19D6282}"/>
              </a:ext>
            </a:extLst>
          </p:cNvPr>
          <p:cNvPicPr>
            <a:picLocks noChangeAspect="1"/>
          </p:cNvPicPr>
          <p:nvPr/>
        </p:nvPicPr>
        <p:blipFill>
          <a:blip r:embed="rId2"/>
          <a:stretch>
            <a:fillRect/>
          </a:stretch>
        </p:blipFill>
        <p:spPr>
          <a:xfrm>
            <a:off x="0" y="171595"/>
            <a:ext cx="12192000" cy="6514809"/>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123</a:t>
            </a:fld>
            <a:endParaRPr lang="en-IN"/>
          </a:p>
        </p:txBody>
      </p:sp>
    </p:spTree>
    <p:extLst>
      <p:ext uri="{BB962C8B-B14F-4D97-AF65-F5344CB8AC3E}">
        <p14:creationId xmlns:p14="http://schemas.microsoft.com/office/powerpoint/2010/main" val="7087084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B25C38D-64B7-C548-1ECE-2B6D294259C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92545D3-0B64-D59A-93C6-D0C3931645D4}"/>
              </a:ext>
            </a:extLst>
          </p:cNvPr>
          <p:cNvSpPr>
            <a:spLocks noGrp="1"/>
          </p:cNvSpPr>
          <p:nvPr>
            <p:ph type="title"/>
          </p:nvPr>
        </p:nvSpPr>
        <p:spPr/>
        <p:txBody>
          <a:bodyPr/>
          <a:lstStyle/>
          <a:p>
            <a:endParaRPr lang="en-IN"/>
          </a:p>
        </p:txBody>
      </p:sp>
      <p:pic>
        <p:nvPicPr>
          <p:cNvPr id="3" name="Picture 2">
            <a:extLst>
              <a:ext uri="{FF2B5EF4-FFF2-40B4-BE49-F238E27FC236}">
                <a16:creationId xmlns="" xmlns:a16="http://schemas.microsoft.com/office/drawing/2014/main" id="{8D77FA34-F3F7-C403-EAB6-DB1A0B00D828}"/>
              </a:ext>
            </a:extLst>
          </p:cNvPr>
          <p:cNvPicPr>
            <a:picLocks noChangeAspect="1"/>
          </p:cNvPicPr>
          <p:nvPr/>
        </p:nvPicPr>
        <p:blipFill>
          <a:blip r:embed="rId2"/>
          <a:stretch>
            <a:fillRect/>
          </a:stretch>
        </p:blipFill>
        <p:spPr>
          <a:xfrm>
            <a:off x="80682" y="97656"/>
            <a:ext cx="11958918" cy="3186063"/>
          </a:xfrm>
          <a:prstGeom prst="rect">
            <a:avLst/>
          </a:prstGeom>
        </p:spPr>
      </p:pic>
      <p:pic>
        <p:nvPicPr>
          <p:cNvPr id="5" name="Picture 4">
            <a:extLst>
              <a:ext uri="{FF2B5EF4-FFF2-40B4-BE49-F238E27FC236}">
                <a16:creationId xmlns="" xmlns:a16="http://schemas.microsoft.com/office/drawing/2014/main" id="{F38C4767-2246-1E0B-4A1C-E02045A605EB}"/>
              </a:ext>
            </a:extLst>
          </p:cNvPr>
          <p:cNvPicPr>
            <a:picLocks noChangeAspect="1"/>
          </p:cNvPicPr>
          <p:nvPr/>
        </p:nvPicPr>
        <p:blipFill>
          <a:blip r:embed="rId3"/>
          <a:stretch>
            <a:fillRect/>
          </a:stretch>
        </p:blipFill>
        <p:spPr>
          <a:xfrm>
            <a:off x="1955459" y="3141891"/>
            <a:ext cx="7563906" cy="1876687"/>
          </a:xfrm>
          <a:prstGeom prst="rect">
            <a:avLst/>
          </a:prstGeom>
        </p:spPr>
      </p:pic>
      <p:sp>
        <p:nvSpPr>
          <p:cNvPr id="11" name="TextBox 10">
            <a:extLst>
              <a:ext uri="{FF2B5EF4-FFF2-40B4-BE49-F238E27FC236}">
                <a16:creationId xmlns="" xmlns:a16="http://schemas.microsoft.com/office/drawing/2014/main" id="{2923C359-4A10-EB5C-9E63-3A4600F200B6}"/>
              </a:ext>
            </a:extLst>
          </p:cNvPr>
          <p:cNvSpPr txBox="1"/>
          <p:nvPr/>
        </p:nvSpPr>
        <p:spPr>
          <a:xfrm>
            <a:off x="268941" y="5199529"/>
            <a:ext cx="11385177" cy="128907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table represents information about faculty members in a university system. Each row corresponds to a different faculty member, with columns indicating their unique identifier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faculty_id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name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faculty_name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department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dept_name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and salary.</a:t>
            </a:r>
          </a:p>
        </p:txBody>
      </p:sp>
      <p:sp>
        <p:nvSpPr>
          <p:cNvPr id="4" name="Slide Number Placeholder 3"/>
          <p:cNvSpPr>
            <a:spLocks noGrp="1"/>
          </p:cNvSpPr>
          <p:nvPr>
            <p:ph type="sldNum" sz="quarter" idx="12"/>
          </p:nvPr>
        </p:nvSpPr>
        <p:spPr/>
        <p:txBody>
          <a:bodyPr/>
          <a:lstStyle/>
          <a:p>
            <a:fld id="{F49269C7-938E-4AC1-938A-634B7FB8E25F}" type="slidenum">
              <a:rPr lang="en-IN" smtClean="0"/>
              <a:t>124</a:t>
            </a:fld>
            <a:endParaRPr lang="en-IN"/>
          </a:p>
        </p:txBody>
      </p:sp>
    </p:spTree>
    <p:extLst>
      <p:ext uri="{BB962C8B-B14F-4D97-AF65-F5344CB8AC3E}">
        <p14:creationId xmlns:p14="http://schemas.microsoft.com/office/powerpoint/2010/main" val="21926943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334AFC2-AC26-FB89-B575-BF11115F41C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666B108-3B84-CE09-82DF-72F63DF0CBBE}"/>
              </a:ext>
            </a:extLst>
          </p:cNvPr>
          <p:cNvSpPr>
            <a:spLocks noGrp="1"/>
          </p:cNvSpPr>
          <p:nvPr>
            <p:ph type="title"/>
          </p:nvPr>
        </p:nvSpPr>
        <p:spPr/>
        <p:txBody>
          <a:bodyPr/>
          <a:lstStyle/>
          <a:p>
            <a:endParaRPr lang="en-IN"/>
          </a:p>
        </p:txBody>
      </p:sp>
      <p:pic>
        <p:nvPicPr>
          <p:cNvPr id="4" name="Picture 3">
            <a:extLst>
              <a:ext uri="{FF2B5EF4-FFF2-40B4-BE49-F238E27FC236}">
                <a16:creationId xmlns="" xmlns:a16="http://schemas.microsoft.com/office/drawing/2014/main" id="{28F650B4-8F83-4CFF-1D0C-E41ED7FA4A85}"/>
              </a:ext>
            </a:extLst>
          </p:cNvPr>
          <p:cNvPicPr>
            <a:picLocks noChangeAspect="1"/>
          </p:cNvPicPr>
          <p:nvPr/>
        </p:nvPicPr>
        <p:blipFill>
          <a:blip r:embed="rId2"/>
          <a:stretch>
            <a:fillRect/>
          </a:stretch>
        </p:blipFill>
        <p:spPr>
          <a:xfrm>
            <a:off x="80683" y="218987"/>
            <a:ext cx="11851341" cy="2009391"/>
          </a:xfrm>
          <a:prstGeom prst="rect">
            <a:avLst/>
          </a:prstGeom>
        </p:spPr>
      </p:pic>
      <p:pic>
        <p:nvPicPr>
          <p:cNvPr id="6" name="Picture 5">
            <a:extLst>
              <a:ext uri="{FF2B5EF4-FFF2-40B4-BE49-F238E27FC236}">
                <a16:creationId xmlns="" xmlns:a16="http://schemas.microsoft.com/office/drawing/2014/main" id="{A72D95E0-5D58-1670-E13F-E0EEFB829773}"/>
              </a:ext>
            </a:extLst>
          </p:cNvPr>
          <p:cNvPicPr>
            <a:picLocks noChangeAspect="1"/>
          </p:cNvPicPr>
          <p:nvPr/>
        </p:nvPicPr>
        <p:blipFill>
          <a:blip r:embed="rId3"/>
          <a:stretch>
            <a:fillRect/>
          </a:stretch>
        </p:blipFill>
        <p:spPr>
          <a:xfrm>
            <a:off x="1929688" y="2130383"/>
            <a:ext cx="7525800" cy="1933845"/>
          </a:xfrm>
          <a:prstGeom prst="rect">
            <a:avLst/>
          </a:prstGeom>
        </p:spPr>
      </p:pic>
      <p:sp>
        <p:nvSpPr>
          <p:cNvPr id="7" name="TextBox 6">
            <a:extLst>
              <a:ext uri="{FF2B5EF4-FFF2-40B4-BE49-F238E27FC236}">
                <a16:creationId xmlns="" xmlns:a16="http://schemas.microsoft.com/office/drawing/2014/main" id="{033C0D75-1F2A-6038-B183-CA5E88CDC1DF}"/>
              </a:ext>
            </a:extLst>
          </p:cNvPr>
          <p:cNvSpPr txBox="1"/>
          <p:nvPr/>
        </p:nvSpPr>
        <p:spPr>
          <a:xfrm>
            <a:off x="313764" y="4629623"/>
            <a:ext cx="11385177" cy="1964127"/>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ü"/>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This table stores information about various courses offered by a university. Each row represents a different course, with columns indicating the course code (</a:t>
            </a:r>
            <a:r>
              <a:rPr lang="en-IN" sz="2000" kern="100" dirty="0" err="1">
                <a:latin typeface="Times New Roman" panose="02020603050405020304" pitchFamily="18" charset="0"/>
                <a:ea typeface="Calibri" panose="020F0502020204030204" pitchFamily="34" charset="0"/>
                <a:cs typeface="Times New Roman" panose="02020603050405020304" pitchFamily="18" charset="0"/>
              </a:rPr>
              <a:t>course_code</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title (title), department offering the course (</a:t>
            </a:r>
            <a:r>
              <a:rPr lang="en-IN" sz="2000" kern="100" dirty="0" err="1">
                <a:latin typeface="Times New Roman" panose="02020603050405020304" pitchFamily="18" charset="0"/>
                <a:ea typeface="Calibri" panose="020F0502020204030204" pitchFamily="34" charset="0"/>
                <a:cs typeface="Times New Roman" panose="02020603050405020304" pitchFamily="18" charset="0"/>
              </a:rPr>
              <a:t>dept_name</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and number of credits (credits).</a:t>
            </a:r>
          </a:p>
          <a:p>
            <a:pPr marL="285750" indent="-285750">
              <a:lnSpc>
                <a:spcPct val="150000"/>
              </a:lnSpc>
              <a:buFont typeface="Wingdings" panose="05000000000000000000" pitchFamily="2" charset="2"/>
              <a:buChar char="ü"/>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buFont typeface="Wingdings" panose="05000000000000000000" pitchFamily="2" charset="2"/>
              <a:buChar char="ü"/>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F49269C7-938E-4AC1-938A-634B7FB8E25F}" type="slidenum">
              <a:rPr lang="en-IN" smtClean="0"/>
              <a:t>125</a:t>
            </a:fld>
            <a:endParaRPr lang="en-IN"/>
          </a:p>
        </p:txBody>
      </p:sp>
    </p:spTree>
    <p:extLst>
      <p:ext uri="{BB962C8B-B14F-4D97-AF65-F5344CB8AC3E}">
        <p14:creationId xmlns:p14="http://schemas.microsoft.com/office/powerpoint/2010/main" val="28645010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36993B6-2C79-380A-9F88-A3A620DC3EE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E336ECB-79BD-7E22-CC7C-25E56C140CD3}"/>
              </a:ext>
            </a:extLst>
          </p:cNvPr>
          <p:cNvSpPr>
            <a:spLocks noGrp="1"/>
          </p:cNvSpPr>
          <p:nvPr>
            <p:ph type="title"/>
          </p:nvPr>
        </p:nvSpPr>
        <p:spPr/>
        <p:txBody>
          <a:bodyPr/>
          <a:lstStyle/>
          <a:p>
            <a:endParaRPr lang="en-IN"/>
          </a:p>
        </p:txBody>
      </p:sp>
      <p:pic>
        <p:nvPicPr>
          <p:cNvPr id="3" name="Picture 2">
            <a:extLst>
              <a:ext uri="{FF2B5EF4-FFF2-40B4-BE49-F238E27FC236}">
                <a16:creationId xmlns="" xmlns:a16="http://schemas.microsoft.com/office/drawing/2014/main" id="{261FE6DD-6AEC-3989-FD04-B997CA04616B}"/>
              </a:ext>
            </a:extLst>
          </p:cNvPr>
          <p:cNvPicPr>
            <a:picLocks noChangeAspect="1"/>
          </p:cNvPicPr>
          <p:nvPr/>
        </p:nvPicPr>
        <p:blipFill>
          <a:blip r:embed="rId2"/>
          <a:stretch>
            <a:fillRect/>
          </a:stretch>
        </p:blipFill>
        <p:spPr>
          <a:xfrm>
            <a:off x="448236" y="196892"/>
            <a:ext cx="11528611" cy="2243874"/>
          </a:xfrm>
          <a:prstGeom prst="rect">
            <a:avLst/>
          </a:prstGeom>
        </p:spPr>
      </p:pic>
      <p:pic>
        <p:nvPicPr>
          <p:cNvPr id="5" name="Picture 4">
            <a:extLst>
              <a:ext uri="{FF2B5EF4-FFF2-40B4-BE49-F238E27FC236}">
                <a16:creationId xmlns="" xmlns:a16="http://schemas.microsoft.com/office/drawing/2014/main" id="{72A814B3-F91B-D012-CFEA-861F049D249A}"/>
              </a:ext>
            </a:extLst>
          </p:cNvPr>
          <p:cNvPicPr>
            <a:picLocks noChangeAspect="1"/>
          </p:cNvPicPr>
          <p:nvPr/>
        </p:nvPicPr>
        <p:blipFill>
          <a:blip r:embed="rId3"/>
          <a:stretch>
            <a:fillRect/>
          </a:stretch>
        </p:blipFill>
        <p:spPr>
          <a:xfrm>
            <a:off x="1936969" y="2143914"/>
            <a:ext cx="7582958" cy="2697027"/>
          </a:xfrm>
          <a:prstGeom prst="rect">
            <a:avLst/>
          </a:prstGeom>
        </p:spPr>
      </p:pic>
      <p:sp>
        <p:nvSpPr>
          <p:cNvPr id="10" name="TextBox 9">
            <a:extLst>
              <a:ext uri="{FF2B5EF4-FFF2-40B4-BE49-F238E27FC236}">
                <a16:creationId xmlns="" xmlns:a16="http://schemas.microsoft.com/office/drawing/2014/main" id="{0D519E14-4BD1-153C-8BE0-EE14F1AA67D6}"/>
              </a:ext>
            </a:extLst>
          </p:cNvPr>
          <p:cNvSpPr txBox="1"/>
          <p:nvPr/>
        </p:nvSpPr>
        <p:spPr>
          <a:xfrm>
            <a:off x="367554" y="4952565"/>
            <a:ext cx="11259670" cy="1704569"/>
          </a:xfrm>
          <a:prstGeom prst="rect">
            <a:avLst/>
          </a:prstGeom>
          <a:noFill/>
        </p:spPr>
        <p:txBody>
          <a:bodyPr wrap="square">
            <a:spAutoFit/>
          </a:bodyPr>
          <a:lstStyle/>
          <a:p>
            <a:pPr marL="285750" indent="-285750" algn="just">
              <a:lnSpc>
                <a:spcPct val="150000"/>
              </a:lnSpc>
              <a:spcAft>
                <a:spcPts val="800"/>
              </a:spcAft>
              <a:buFont typeface="Wingdings" panose="05000000000000000000" pitchFamily="2" charset="2"/>
              <a:buChar char="ü"/>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table represents the prerequisite courses for each course. Each row indicates a prerequisite relationship between a course and its prerequisite, with columns indicating the course code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course_code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and the prerequisite code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prereq_code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example, CS101 has a prerequisite of CS100, MATH202 has a prerequisite of MATH101, and PHY301 has a prerequisite of PHY202.</a:t>
            </a:r>
          </a:p>
        </p:txBody>
      </p:sp>
      <p:sp>
        <p:nvSpPr>
          <p:cNvPr id="4" name="Slide Number Placeholder 3"/>
          <p:cNvSpPr>
            <a:spLocks noGrp="1"/>
          </p:cNvSpPr>
          <p:nvPr>
            <p:ph type="sldNum" sz="quarter" idx="12"/>
          </p:nvPr>
        </p:nvSpPr>
        <p:spPr/>
        <p:txBody>
          <a:bodyPr/>
          <a:lstStyle/>
          <a:p>
            <a:fld id="{F49269C7-938E-4AC1-938A-634B7FB8E25F}" type="slidenum">
              <a:rPr lang="en-IN" smtClean="0"/>
              <a:t>126</a:t>
            </a:fld>
            <a:endParaRPr lang="en-IN"/>
          </a:p>
        </p:txBody>
      </p:sp>
    </p:spTree>
    <p:extLst>
      <p:ext uri="{BB962C8B-B14F-4D97-AF65-F5344CB8AC3E}">
        <p14:creationId xmlns:p14="http://schemas.microsoft.com/office/powerpoint/2010/main" val="4811140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570DA9C-8406-EB6A-3049-2E2D9290C10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EF5B0A1-5BD2-C68F-102F-F35249A8387B}"/>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4D936DE8-F850-D968-826C-62E6A67CDE56}"/>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285F56FA-8346-7C63-85D8-BBE93B080F83}"/>
              </a:ext>
            </a:extLst>
          </p:cNvPr>
          <p:cNvPicPr>
            <a:picLocks noChangeAspect="1"/>
          </p:cNvPicPr>
          <p:nvPr/>
        </p:nvPicPr>
        <p:blipFill>
          <a:blip r:embed="rId2"/>
          <a:stretch>
            <a:fillRect/>
          </a:stretch>
        </p:blipFill>
        <p:spPr>
          <a:xfrm>
            <a:off x="0" y="304800"/>
            <a:ext cx="12192000" cy="624840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127</a:t>
            </a:fld>
            <a:endParaRPr lang="en-IN"/>
          </a:p>
        </p:txBody>
      </p:sp>
    </p:spTree>
    <p:extLst>
      <p:ext uri="{BB962C8B-B14F-4D97-AF65-F5344CB8AC3E}">
        <p14:creationId xmlns:p14="http://schemas.microsoft.com/office/powerpoint/2010/main" val="9847888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6CBD150-0C64-F55F-A0AB-DCF5C2A9070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EFE1A84-F2BD-B1CB-71C1-7584F037E4B8}"/>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11A76CCC-5B39-5EEC-D5BF-E6C6F8528EF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A2BAE6F9-C2B4-C527-5100-FFF49C1FC1B5}"/>
              </a:ext>
            </a:extLst>
          </p:cNvPr>
          <p:cNvPicPr>
            <a:picLocks noChangeAspect="1"/>
          </p:cNvPicPr>
          <p:nvPr/>
        </p:nvPicPr>
        <p:blipFill>
          <a:blip r:embed="rId2"/>
          <a:stretch>
            <a:fillRect/>
          </a:stretch>
        </p:blipFill>
        <p:spPr>
          <a:xfrm>
            <a:off x="0" y="663892"/>
            <a:ext cx="12192000" cy="5530216"/>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128</a:t>
            </a:fld>
            <a:endParaRPr lang="en-IN"/>
          </a:p>
        </p:txBody>
      </p:sp>
    </p:spTree>
    <p:extLst>
      <p:ext uri="{BB962C8B-B14F-4D97-AF65-F5344CB8AC3E}">
        <p14:creationId xmlns:p14="http://schemas.microsoft.com/office/powerpoint/2010/main" val="2221417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038426C-19BF-C818-8EEC-145F1B3C3C1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D33CB7F-1C26-C71B-8800-ADA39E6D41D5}"/>
              </a:ext>
            </a:extLst>
          </p:cNvPr>
          <p:cNvSpPr>
            <a:spLocks noGrp="1"/>
          </p:cNvSpPr>
          <p:nvPr>
            <p:ph type="title"/>
          </p:nvPr>
        </p:nvSpPr>
        <p:spPr/>
        <p:txBody>
          <a:bodyPr/>
          <a:lstStyle/>
          <a:p>
            <a:endParaRPr lang="en-IN"/>
          </a:p>
        </p:txBody>
      </p:sp>
      <p:pic>
        <p:nvPicPr>
          <p:cNvPr id="6" name="Content Placeholder 5">
            <a:extLst>
              <a:ext uri="{FF2B5EF4-FFF2-40B4-BE49-F238E27FC236}">
                <a16:creationId xmlns="" xmlns:a16="http://schemas.microsoft.com/office/drawing/2014/main" id="{F6D46888-E41F-D920-F1E9-CC045955445F}"/>
              </a:ext>
            </a:extLst>
          </p:cNvPr>
          <p:cNvPicPr>
            <a:picLocks noGrp="1" noChangeAspect="1"/>
          </p:cNvPicPr>
          <p:nvPr>
            <p:ph idx="1"/>
          </p:nvPr>
        </p:nvPicPr>
        <p:blipFill>
          <a:blip r:embed="rId2"/>
          <a:stretch>
            <a:fillRect/>
          </a:stretch>
        </p:blipFill>
        <p:spPr>
          <a:xfrm>
            <a:off x="1721544" y="1857331"/>
            <a:ext cx="7440063" cy="2943636"/>
          </a:xfrm>
          <a:prstGeom prst="rect">
            <a:avLst/>
          </a:prstGeom>
        </p:spPr>
      </p:pic>
      <p:pic>
        <p:nvPicPr>
          <p:cNvPr id="3" name="Picture 2">
            <a:extLst>
              <a:ext uri="{FF2B5EF4-FFF2-40B4-BE49-F238E27FC236}">
                <a16:creationId xmlns="" xmlns:a16="http://schemas.microsoft.com/office/drawing/2014/main" id="{C8BAE142-F5D8-1968-6FB0-0C70794F9102}"/>
              </a:ext>
            </a:extLst>
          </p:cNvPr>
          <p:cNvPicPr>
            <a:picLocks noChangeAspect="1"/>
          </p:cNvPicPr>
          <p:nvPr/>
        </p:nvPicPr>
        <p:blipFill>
          <a:blip r:embed="rId3"/>
          <a:stretch>
            <a:fillRect/>
          </a:stretch>
        </p:blipFill>
        <p:spPr>
          <a:xfrm>
            <a:off x="0" y="198482"/>
            <a:ext cx="12192000" cy="1492206"/>
          </a:xfrm>
          <a:prstGeom prst="rect">
            <a:avLst/>
          </a:prstGeom>
        </p:spPr>
      </p:pic>
      <p:pic>
        <p:nvPicPr>
          <p:cNvPr id="7" name="Picture 6">
            <a:extLst>
              <a:ext uri="{FF2B5EF4-FFF2-40B4-BE49-F238E27FC236}">
                <a16:creationId xmlns="" xmlns:a16="http://schemas.microsoft.com/office/drawing/2014/main" id="{2040FEE8-3C06-08EE-DE90-0CFC46871DAC}"/>
              </a:ext>
            </a:extLst>
          </p:cNvPr>
          <p:cNvPicPr>
            <a:picLocks noChangeAspect="1"/>
          </p:cNvPicPr>
          <p:nvPr/>
        </p:nvPicPr>
        <p:blipFill>
          <a:blip r:embed="rId4"/>
          <a:stretch>
            <a:fillRect/>
          </a:stretch>
        </p:blipFill>
        <p:spPr>
          <a:xfrm>
            <a:off x="273145" y="5115942"/>
            <a:ext cx="12022228" cy="146705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129</a:t>
            </a:fld>
            <a:endParaRPr lang="en-IN"/>
          </a:p>
        </p:txBody>
      </p:sp>
    </p:spTree>
    <p:extLst>
      <p:ext uri="{BB962C8B-B14F-4D97-AF65-F5344CB8AC3E}">
        <p14:creationId xmlns:p14="http://schemas.microsoft.com/office/powerpoint/2010/main" val="296785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910C475-D7EE-6FC5-84DC-F232F0CADEC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86AD573-1F59-28B2-B2EF-0653252F3F1F}"/>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BFF90E00-7B8E-1011-5FF1-8B45628FFBAE}"/>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65E3BBDF-6D52-3CB3-1CFC-437564F8669E}"/>
              </a:ext>
            </a:extLst>
          </p:cNvPr>
          <p:cNvPicPr>
            <a:picLocks noChangeAspect="1"/>
          </p:cNvPicPr>
          <p:nvPr/>
        </p:nvPicPr>
        <p:blipFill>
          <a:blip r:embed="rId2"/>
          <a:stretch>
            <a:fillRect/>
          </a:stretch>
        </p:blipFill>
        <p:spPr>
          <a:xfrm>
            <a:off x="152400" y="850886"/>
            <a:ext cx="12192000" cy="5909261"/>
          </a:xfrm>
          <a:prstGeom prst="rect">
            <a:avLst/>
          </a:prstGeom>
        </p:spPr>
      </p:pic>
      <p:pic>
        <p:nvPicPr>
          <p:cNvPr id="3" name="Picture 2">
            <a:extLst>
              <a:ext uri="{FF2B5EF4-FFF2-40B4-BE49-F238E27FC236}">
                <a16:creationId xmlns="" xmlns:a16="http://schemas.microsoft.com/office/drawing/2014/main" id="{3872E77F-8ABC-DF8E-853E-ECDE545FD641}"/>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13</a:t>
            </a:fld>
            <a:endParaRPr lang="en-IN"/>
          </a:p>
        </p:txBody>
      </p:sp>
    </p:spTree>
    <p:extLst>
      <p:ext uri="{BB962C8B-B14F-4D97-AF65-F5344CB8AC3E}">
        <p14:creationId xmlns:p14="http://schemas.microsoft.com/office/powerpoint/2010/main" val="36509363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56F2EB2-A428-6547-3763-4E726065378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7253F80-E0F7-D883-636F-0F8EFA5E4AEA}"/>
              </a:ext>
            </a:extLst>
          </p:cNvPr>
          <p:cNvSpPr>
            <a:spLocks noGrp="1"/>
          </p:cNvSpPr>
          <p:nvPr>
            <p:ph type="title"/>
          </p:nvPr>
        </p:nvSpPr>
        <p:spPr>
          <a:xfrm>
            <a:off x="838200" y="96185"/>
            <a:ext cx="10515600" cy="683744"/>
          </a:xfrm>
        </p:spPr>
        <p:txBody>
          <a:bodyPr>
            <a:normAutofit fontScale="90000"/>
          </a:bodyPr>
          <a:lstStyle/>
          <a:p>
            <a:r>
              <a:rPr lang="nn-NO" dirty="0">
                <a:solidFill>
                  <a:srgbClr val="C00000"/>
                </a:solidFill>
              </a:rPr>
              <a:t>S-12 SLO-1 &amp; SLO-2 : Relational Model </a:t>
            </a:r>
            <a:endParaRPr lang="en-IN" dirty="0">
              <a:solidFill>
                <a:srgbClr val="C00000"/>
              </a:solidFill>
            </a:endParaRPr>
          </a:p>
        </p:txBody>
      </p:sp>
      <p:sp>
        <p:nvSpPr>
          <p:cNvPr id="4" name="Content Placeholder 3">
            <a:extLst>
              <a:ext uri="{FF2B5EF4-FFF2-40B4-BE49-F238E27FC236}">
                <a16:creationId xmlns="" xmlns:a16="http://schemas.microsoft.com/office/drawing/2014/main" id="{5826360E-AF02-A117-14AE-65CA646E09C3}"/>
              </a:ext>
            </a:extLst>
          </p:cNvPr>
          <p:cNvSpPr>
            <a:spLocks noGrp="1"/>
          </p:cNvSpPr>
          <p:nvPr>
            <p:ph idx="1"/>
          </p:nvPr>
        </p:nvSpPr>
        <p:spPr>
          <a:xfrm>
            <a:off x="322729" y="950260"/>
            <a:ext cx="11600330" cy="5531222"/>
          </a:xfrm>
        </p:spPr>
        <p:txBody>
          <a:bodyPr>
            <a:normAutofit fontScale="92500" lnSpcReduction="20000"/>
          </a:bodyPr>
          <a:lstStyle/>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Database Schema </a:t>
            </a:r>
          </a:p>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✔Consider the university database example </a:t>
            </a:r>
          </a:p>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 ✔Each course in a university may be offered multiple times, across different semesters, or even within a semester. </a:t>
            </a:r>
          </a:p>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✔A relation to describe each individual offering, or section, of the class.</a:t>
            </a:r>
          </a:p>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 ✔The schema is: section (</a:t>
            </a:r>
            <a:r>
              <a:rPr lang="en-US" dirty="0" err="1">
                <a:solidFill>
                  <a:schemeClr val="accent1"/>
                </a:solidFill>
                <a:latin typeface="Times New Roman" panose="02020603050405020304" pitchFamily="18" charset="0"/>
                <a:cs typeface="Times New Roman" panose="02020603050405020304" pitchFamily="18" charset="0"/>
              </a:rPr>
              <a:t>course_code</a:t>
            </a:r>
            <a:r>
              <a:rPr lang="en-US" dirty="0">
                <a:solidFill>
                  <a:schemeClr val="accent1"/>
                </a:solidFill>
                <a:latin typeface="Times New Roman" panose="02020603050405020304" pitchFamily="18" charset="0"/>
                <a:cs typeface="Times New Roman" panose="02020603050405020304" pitchFamily="18" charset="0"/>
              </a:rPr>
              <a:t>, sec id, semester, year, location, room slot id) </a:t>
            </a:r>
          </a:p>
          <a:p>
            <a:pPr algn="just">
              <a:lnSpc>
                <a:spcPct val="150000"/>
              </a:lnSpc>
            </a:pPr>
            <a:r>
              <a:rPr lang="en-US" dirty="0">
                <a:solidFill>
                  <a:schemeClr val="accent1"/>
                </a:solidFill>
                <a:latin typeface="Times New Roman" panose="02020603050405020304" pitchFamily="18" charset="0"/>
                <a:cs typeface="Times New Roman" panose="02020603050405020304" pitchFamily="18" charset="0"/>
              </a:rPr>
              <a:t>✔To describe the association between faculty and the class sections that they teach. teaches (</a:t>
            </a:r>
            <a:r>
              <a:rPr lang="en-US" dirty="0" err="1">
                <a:solidFill>
                  <a:schemeClr val="accent1"/>
                </a:solidFill>
                <a:latin typeface="Times New Roman" panose="02020603050405020304" pitchFamily="18" charset="0"/>
                <a:cs typeface="Times New Roman" panose="02020603050405020304" pitchFamily="18" charset="0"/>
              </a:rPr>
              <a:t>faculty_id</a:t>
            </a:r>
            <a:r>
              <a:rPr lang="en-US" dirty="0">
                <a:solidFill>
                  <a:schemeClr val="accent1"/>
                </a:solidFill>
                <a:latin typeface="Times New Roman" panose="02020603050405020304" pitchFamily="18" charset="0"/>
                <a:cs typeface="Times New Roman" panose="02020603050405020304" pitchFamily="18" charset="0"/>
              </a:rPr>
              <a:t>, course id, sec id, semester, year)</a:t>
            </a:r>
            <a:endParaRPr lang="en-IN" dirty="0">
              <a:solidFill>
                <a:schemeClr val="accen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FECC0E5C-4C93-923F-9D4A-54A764EDC549}"/>
              </a:ext>
            </a:extLst>
          </p:cNvPr>
          <p:cNvPicPr>
            <a:picLocks noChangeAspect="1"/>
          </p:cNvPicPr>
          <p:nvPr/>
        </p:nvPicPr>
        <p:blipFill>
          <a:blip r:embed="rId2"/>
          <a:stretch>
            <a:fillRect/>
          </a:stretch>
        </p:blipFill>
        <p:spPr>
          <a:xfrm>
            <a:off x="10958632" y="8965"/>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130</a:t>
            </a:fld>
            <a:endParaRPr lang="en-IN"/>
          </a:p>
        </p:txBody>
      </p:sp>
    </p:spTree>
    <p:extLst>
      <p:ext uri="{BB962C8B-B14F-4D97-AF65-F5344CB8AC3E}">
        <p14:creationId xmlns:p14="http://schemas.microsoft.com/office/powerpoint/2010/main" val="33327116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7499AE0-49AB-D04C-4BC6-53E8E01E482E}"/>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4E6B303-F491-3831-4985-778DB309CDF5}"/>
              </a:ext>
            </a:extLst>
          </p:cNvPr>
          <p:cNvSpPr>
            <a:spLocks noGrp="1"/>
          </p:cNvSpPr>
          <p:nvPr>
            <p:ph idx="1"/>
          </p:nvPr>
        </p:nvSpPr>
        <p:spPr/>
        <p:txBody>
          <a:bodyPr/>
          <a:lstStyle/>
          <a:p>
            <a:endParaRPr lang="en-IN"/>
          </a:p>
        </p:txBody>
      </p:sp>
      <p:sp>
        <p:nvSpPr>
          <p:cNvPr id="7" name="Title 6">
            <a:extLst>
              <a:ext uri="{FF2B5EF4-FFF2-40B4-BE49-F238E27FC236}">
                <a16:creationId xmlns="" xmlns:a16="http://schemas.microsoft.com/office/drawing/2014/main" id="{F2CD7BF7-3015-B8B2-FDA2-CA680A159B9C}"/>
              </a:ext>
            </a:extLst>
          </p:cNvPr>
          <p:cNvSpPr>
            <a:spLocks noGrp="1"/>
          </p:cNvSpPr>
          <p:nvPr>
            <p:ph type="title"/>
          </p:nvPr>
        </p:nvSpPr>
        <p:spPr/>
        <p:txBody>
          <a:bodyPr/>
          <a:lstStyle/>
          <a:p>
            <a:endParaRPr lang="en-IN"/>
          </a:p>
        </p:txBody>
      </p:sp>
      <p:pic>
        <p:nvPicPr>
          <p:cNvPr id="9" name="Picture 8">
            <a:extLst>
              <a:ext uri="{FF2B5EF4-FFF2-40B4-BE49-F238E27FC236}">
                <a16:creationId xmlns="" xmlns:a16="http://schemas.microsoft.com/office/drawing/2014/main" id="{E8DFD1BB-631C-93B4-0807-DB3EE9DB97B5}"/>
              </a:ext>
            </a:extLst>
          </p:cNvPr>
          <p:cNvPicPr>
            <a:picLocks noChangeAspect="1"/>
          </p:cNvPicPr>
          <p:nvPr/>
        </p:nvPicPr>
        <p:blipFill>
          <a:blip r:embed="rId2"/>
          <a:stretch>
            <a:fillRect/>
          </a:stretch>
        </p:blipFill>
        <p:spPr>
          <a:xfrm>
            <a:off x="188259" y="365125"/>
            <a:ext cx="11770659" cy="1727129"/>
          </a:xfrm>
          <a:prstGeom prst="rect">
            <a:avLst/>
          </a:prstGeom>
        </p:spPr>
      </p:pic>
      <p:pic>
        <p:nvPicPr>
          <p:cNvPr id="10" name="Picture 9">
            <a:extLst>
              <a:ext uri="{FF2B5EF4-FFF2-40B4-BE49-F238E27FC236}">
                <a16:creationId xmlns="" xmlns:a16="http://schemas.microsoft.com/office/drawing/2014/main" id="{105C9A6B-084D-E69B-4305-3B85597C67DC}"/>
              </a:ext>
            </a:extLst>
          </p:cNvPr>
          <p:cNvPicPr>
            <a:picLocks noChangeAspect="1"/>
          </p:cNvPicPr>
          <p:nvPr/>
        </p:nvPicPr>
        <p:blipFill>
          <a:blip r:embed="rId3"/>
          <a:stretch>
            <a:fillRect/>
          </a:stretch>
        </p:blipFill>
        <p:spPr>
          <a:xfrm>
            <a:off x="2131112" y="2362549"/>
            <a:ext cx="7535327" cy="3029373"/>
          </a:xfrm>
          <a:prstGeom prst="rect">
            <a:avLst/>
          </a:prstGeom>
        </p:spPr>
      </p:pic>
      <p:sp>
        <p:nvSpPr>
          <p:cNvPr id="2" name="Slide Number Placeholder 1"/>
          <p:cNvSpPr>
            <a:spLocks noGrp="1"/>
          </p:cNvSpPr>
          <p:nvPr>
            <p:ph type="sldNum" sz="quarter" idx="12"/>
          </p:nvPr>
        </p:nvSpPr>
        <p:spPr/>
        <p:txBody>
          <a:bodyPr/>
          <a:lstStyle/>
          <a:p>
            <a:fld id="{F49269C7-938E-4AC1-938A-634B7FB8E25F}" type="slidenum">
              <a:rPr lang="en-IN" smtClean="0"/>
              <a:t>131</a:t>
            </a:fld>
            <a:endParaRPr lang="en-IN"/>
          </a:p>
        </p:txBody>
      </p:sp>
    </p:spTree>
    <p:extLst>
      <p:ext uri="{BB962C8B-B14F-4D97-AF65-F5344CB8AC3E}">
        <p14:creationId xmlns:p14="http://schemas.microsoft.com/office/powerpoint/2010/main" val="37631933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C08314D-9C29-630B-ADF0-336F892AA620}"/>
            </a:ext>
          </a:extLst>
        </p:cNvPr>
        <p:cNvGrpSpPr/>
        <p:nvPr/>
      </p:nvGrpSpPr>
      <p:grpSpPr>
        <a:xfrm>
          <a:off x="0" y="0"/>
          <a:ext cx="0" cy="0"/>
          <a:chOff x="0" y="0"/>
          <a:chExt cx="0" cy="0"/>
        </a:xfrm>
      </p:grpSpPr>
      <p:pic>
        <p:nvPicPr>
          <p:cNvPr id="3" name="Content Placeholder 2">
            <a:extLst>
              <a:ext uri="{FF2B5EF4-FFF2-40B4-BE49-F238E27FC236}">
                <a16:creationId xmlns="" xmlns:a16="http://schemas.microsoft.com/office/drawing/2014/main" id="{85DB1F89-DD08-64F2-6F29-C69519CBE8C1}"/>
              </a:ext>
            </a:extLst>
          </p:cNvPr>
          <p:cNvPicPr>
            <a:picLocks noGrp="1" noChangeAspect="1"/>
          </p:cNvPicPr>
          <p:nvPr>
            <p:ph idx="1"/>
          </p:nvPr>
        </p:nvPicPr>
        <p:blipFill>
          <a:blip r:embed="rId2"/>
          <a:stretch>
            <a:fillRect/>
          </a:stretch>
        </p:blipFill>
        <p:spPr>
          <a:xfrm>
            <a:off x="2184339" y="2086540"/>
            <a:ext cx="7554379" cy="2876951"/>
          </a:xfrm>
          <a:prstGeom prst="rect">
            <a:avLst/>
          </a:prstGeom>
        </p:spPr>
      </p:pic>
      <p:sp>
        <p:nvSpPr>
          <p:cNvPr id="7" name="Title 6">
            <a:extLst>
              <a:ext uri="{FF2B5EF4-FFF2-40B4-BE49-F238E27FC236}">
                <a16:creationId xmlns="" xmlns:a16="http://schemas.microsoft.com/office/drawing/2014/main" id="{536745F4-485A-B3B9-1DBD-1CB68C317AEB}"/>
              </a:ext>
            </a:extLst>
          </p:cNvPr>
          <p:cNvSpPr>
            <a:spLocks noGrp="1"/>
          </p:cNvSpPr>
          <p:nvPr>
            <p:ph type="title"/>
          </p:nvPr>
        </p:nvSpPr>
        <p:spPr/>
        <p:txBody>
          <a:bodyPr/>
          <a:lstStyle/>
          <a:p>
            <a:endParaRPr lang="en-IN"/>
          </a:p>
        </p:txBody>
      </p:sp>
      <p:pic>
        <p:nvPicPr>
          <p:cNvPr id="2" name="Picture 1">
            <a:extLst>
              <a:ext uri="{FF2B5EF4-FFF2-40B4-BE49-F238E27FC236}">
                <a16:creationId xmlns="" xmlns:a16="http://schemas.microsoft.com/office/drawing/2014/main" id="{941F035B-AACE-4DCB-05DB-67F0E422F71C}"/>
              </a:ext>
            </a:extLst>
          </p:cNvPr>
          <p:cNvPicPr>
            <a:picLocks noChangeAspect="1"/>
          </p:cNvPicPr>
          <p:nvPr/>
        </p:nvPicPr>
        <p:blipFill>
          <a:blip r:embed="rId3"/>
          <a:stretch>
            <a:fillRect/>
          </a:stretch>
        </p:blipFill>
        <p:spPr>
          <a:xfrm>
            <a:off x="121023" y="183713"/>
            <a:ext cx="11949953" cy="168838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132</a:t>
            </a:fld>
            <a:endParaRPr lang="en-IN"/>
          </a:p>
        </p:txBody>
      </p:sp>
    </p:spTree>
    <p:extLst>
      <p:ext uri="{BB962C8B-B14F-4D97-AF65-F5344CB8AC3E}">
        <p14:creationId xmlns:p14="http://schemas.microsoft.com/office/powerpoint/2010/main" val="20339904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941BF1C-C558-7919-363B-1CF71032926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6E3B945-C3B5-979B-06EB-6DB83D956044}"/>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0CC037A4-11B9-B0D4-9237-1028150C93B7}"/>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6C47BC2C-2072-FF4A-A1BC-DD8C9CC46CC9}"/>
              </a:ext>
            </a:extLst>
          </p:cNvPr>
          <p:cNvPicPr>
            <a:picLocks noChangeAspect="1"/>
          </p:cNvPicPr>
          <p:nvPr/>
        </p:nvPicPr>
        <p:blipFill>
          <a:blip r:embed="rId2"/>
          <a:stretch>
            <a:fillRect/>
          </a:stretch>
        </p:blipFill>
        <p:spPr>
          <a:xfrm>
            <a:off x="0" y="556561"/>
            <a:ext cx="12192000" cy="574487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133</a:t>
            </a:fld>
            <a:endParaRPr lang="en-IN"/>
          </a:p>
        </p:txBody>
      </p:sp>
    </p:spTree>
    <p:extLst>
      <p:ext uri="{BB962C8B-B14F-4D97-AF65-F5344CB8AC3E}">
        <p14:creationId xmlns:p14="http://schemas.microsoft.com/office/powerpoint/2010/main" val="12458387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2A3D571-FB19-3454-E8C9-6A752D191A0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0CFF1D0-ED1A-C260-9874-373A7A35B8A6}"/>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27FCD3C9-29FC-CC38-EE7A-C9C0571D0EAF}"/>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7431F409-BB55-382E-766F-48B12E890259}"/>
              </a:ext>
            </a:extLst>
          </p:cNvPr>
          <p:cNvPicPr>
            <a:picLocks noChangeAspect="1"/>
          </p:cNvPicPr>
          <p:nvPr/>
        </p:nvPicPr>
        <p:blipFill>
          <a:blip r:embed="rId2"/>
          <a:stretch>
            <a:fillRect/>
          </a:stretch>
        </p:blipFill>
        <p:spPr>
          <a:xfrm>
            <a:off x="0" y="582784"/>
            <a:ext cx="12192000" cy="5692432"/>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134</a:t>
            </a:fld>
            <a:endParaRPr lang="en-IN"/>
          </a:p>
        </p:txBody>
      </p:sp>
    </p:spTree>
    <p:extLst>
      <p:ext uri="{BB962C8B-B14F-4D97-AF65-F5344CB8AC3E}">
        <p14:creationId xmlns:p14="http://schemas.microsoft.com/office/powerpoint/2010/main" val="3165485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B882294-F5B1-9672-1E6E-FDB5251A144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D00F475-F935-3E47-192A-9A6D4F0206E9}"/>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2A9B176B-2405-F517-0CE1-74FE2A085CE0}"/>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8BD6F069-838D-3143-21D7-89083AE4B67A}"/>
              </a:ext>
            </a:extLst>
          </p:cNvPr>
          <p:cNvPicPr>
            <a:picLocks noChangeAspect="1"/>
          </p:cNvPicPr>
          <p:nvPr/>
        </p:nvPicPr>
        <p:blipFill>
          <a:blip r:embed="rId2"/>
          <a:stretch>
            <a:fillRect/>
          </a:stretch>
        </p:blipFill>
        <p:spPr>
          <a:xfrm>
            <a:off x="0" y="264825"/>
            <a:ext cx="12192000" cy="632835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135</a:t>
            </a:fld>
            <a:endParaRPr lang="en-IN"/>
          </a:p>
        </p:txBody>
      </p:sp>
    </p:spTree>
    <p:extLst>
      <p:ext uri="{BB962C8B-B14F-4D97-AF65-F5344CB8AC3E}">
        <p14:creationId xmlns:p14="http://schemas.microsoft.com/office/powerpoint/2010/main" val="4163343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E8506BA-B148-9CDC-5C84-C49B16C25B9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3A7D553-A6C7-C65E-F240-36C025688B86}"/>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A9C66BE1-C2BD-6B18-6026-44068A4D459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0866A6F-237B-0363-3D7E-D496BF01A575}"/>
              </a:ext>
            </a:extLst>
          </p:cNvPr>
          <p:cNvPicPr>
            <a:picLocks noChangeAspect="1"/>
          </p:cNvPicPr>
          <p:nvPr/>
        </p:nvPicPr>
        <p:blipFill>
          <a:blip r:embed="rId2"/>
          <a:stretch>
            <a:fillRect/>
          </a:stretch>
        </p:blipFill>
        <p:spPr>
          <a:xfrm>
            <a:off x="0" y="393700"/>
            <a:ext cx="12192000" cy="6070600"/>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136</a:t>
            </a:fld>
            <a:endParaRPr lang="en-IN"/>
          </a:p>
        </p:txBody>
      </p:sp>
    </p:spTree>
    <p:extLst>
      <p:ext uri="{BB962C8B-B14F-4D97-AF65-F5344CB8AC3E}">
        <p14:creationId xmlns:p14="http://schemas.microsoft.com/office/powerpoint/2010/main" val="7163516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6403487-9148-D542-3721-6934F166C14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44898AC-FAC5-8851-8E35-8BA5B5388836}"/>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0E6D5552-5A7B-6638-F060-6EE5C0D313D2}"/>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8BC61963-8FAD-D2D5-7B38-E6783224EA4F}"/>
              </a:ext>
            </a:extLst>
          </p:cNvPr>
          <p:cNvPicPr>
            <a:picLocks noChangeAspect="1"/>
          </p:cNvPicPr>
          <p:nvPr/>
        </p:nvPicPr>
        <p:blipFill>
          <a:blip r:embed="rId2"/>
          <a:stretch>
            <a:fillRect/>
          </a:stretch>
        </p:blipFill>
        <p:spPr>
          <a:xfrm>
            <a:off x="0" y="419153"/>
            <a:ext cx="12192000" cy="6019694"/>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137</a:t>
            </a:fld>
            <a:endParaRPr lang="en-IN"/>
          </a:p>
        </p:txBody>
      </p:sp>
    </p:spTree>
    <p:extLst>
      <p:ext uri="{BB962C8B-B14F-4D97-AF65-F5344CB8AC3E}">
        <p14:creationId xmlns:p14="http://schemas.microsoft.com/office/powerpoint/2010/main" val="2591740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2CCC046-F135-3A7F-210F-C0A3A43246B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0502A08-DD2A-E456-8133-831058F036C7}"/>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9707733C-BAC3-3A14-7D49-A866990E18E4}"/>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8F7BB990-3F7B-66CF-39DD-516DF0B8F0B8}"/>
              </a:ext>
            </a:extLst>
          </p:cNvPr>
          <p:cNvPicPr>
            <a:picLocks noChangeAspect="1"/>
          </p:cNvPicPr>
          <p:nvPr/>
        </p:nvPicPr>
        <p:blipFill>
          <a:blip r:embed="rId2"/>
          <a:stretch>
            <a:fillRect/>
          </a:stretch>
        </p:blipFill>
        <p:spPr>
          <a:xfrm>
            <a:off x="0" y="269513"/>
            <a:ext cx="12192000" cy="6318973"/>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138</a:t>
            </a:fld>
            <a:endParaRPr lang="en-IN"/>
          </a:p>
        </p:txBody>
      </p:sp>
    </p:spTree>
    <p:extLst>
      <p:ext uri="{BB962C8B-B14F-4D97-AF65-F5344CB8AC3E}">
        <p14:creationId xmlns:p14="http://schemas.microsoft.com/office/powerpoint/2010/main" val="3958958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745A14C-6ACD-A508-67AF-6784A5443A0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8F8B493-4352-02B8-E394-59E2A9EFC217}"/>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153B9A76-E3D3-947A-0DEB-BF55723CDD9E}"/>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84A6EC0A-8481-E7D2-A413-B420E4FF2969}"/>
              </a:ext>
            </a:extLst>
          </p:cNvPr>
          <p:cNvPicPr>
            <a:picLocks noChangeAspect="1"/>
          </p:cNvPicPr>
          <p:nvPr/>
        </p:nvPicPr>
        <p:blipFill>
          <a:blip r:embed="rId2"/>
          <a:stretch>
            <a:fillRect/>
          </a:stretch>
        </p:blipFill>
        <p:spPr>
          <a:xfrm>
            <a:off x="0" y="206950"/>
            <a:ext cx="12192000" cy="644410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139</a:t>
            </a:fld>
            <a:endParaRPr lang="en-IN"/>
          </a:p>
        </p:txBody>
      </p:sp>
    </p:spTree>
    <p:extLst>
      <p:ext uri="{BB962C8B-B14F-4D97-AF65-F5344CB8AC3E}">
        <p14:creationId xmlns:p14="http://schemas.microsoft.com/office/powerpoint/2010/main" val="132425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 xmlns:a16="http://schemas.microsoft.com/office/drawing/2014/main" id="{9F1DEBFB-BE69-A2B2-B656-53575312FA0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BB47F74-2AFF-109E-BF69-C9C9407F4709}"/>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ABD80330-38D2-2ABD-331D-F30590049701}"/>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74295676-9440-494A-9D1E-833CF29E7F87}"/>
              </a:ext>
            </a:extLst>
          </p:cNvPr>
          <p:cNvPicPr>
            <a:picLocks noChangeAspect="1"/>
          </p:cNvPicPr>
          <p:nvPr/>
        </p:nvPicPr>
        <p:blipFill>
          <a:blip r:embed="rId3"/>
          <a:stretch>
            <a:fillRect/>
          </a:stretch>
        </p:blipFill>
        <p:spPr>
          <a:xfrm>
            <a:off x="98612" y="993043"/>
            <a:ext cx="12192000" cy="5676698"/>
          </a:xfrm>
          <a:prstGeom prst="rect">
            <a:avLst/>
          </a:prstGeom>
        </p:spPr>
      </p:pic>
      <p:pic>
        <p:nvPicPr>
          <p:cNvPr id="4" name="Picture 3">
            <a:extLst>
              <a:ext uri="{FF2B5EF4-FFF2-40B4-BE49-F238E27FC236}">
                <a16:creationId xmlns="" xmlns:a16="http://schemas.microsoft.com/office/drawing/2014/main" id="{AF6BB54E-7F20-499D-F1D7-EE5197E8DB47}"/>
              </a:ext>
            </a:extLst>
          </p:cNvPr>
          <p:cNvPicPr>
            <a:picLocks noChangeAspect="1"/>
          </p:cNvPicPr>
          <p:nvPr/>
        </p:nvPicPr>
        <p:blipFill>
          <a:blip r:embed="rId4"/>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14</a:t>
            </a:fld>
            <a:endParaRPr lang="en-IN"/>
          </a:p>
        </p:txBody>
      </p:sp>
    </p:spTree>
    <p:extLst>
      <p:ext uri="{BB962C8B-B14F-4D97-AF65-F5344CB8AC3E}">
        <p14:creationId xmlns:p14="http://schemas.microsoft.com/office/powerpoint/2010/main" val="298523468"/>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6A56E80-9238-ABB3-7ECC-ECD1CD40D70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06194FA-CAE0-E8A8-7576-9BF120359A3D}"/>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039280A8-EEB2-C627-91EA-E58F03B95CC2}"/>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C5C49999-FABE-EF12-AB6C-8EFFCFB9D91E}"/>
              </a:ext>
            </a:extLst>
          </p:cNvPr>
          <p:cNvPicPr>
            <a:picLocks noChangeAspect="1"/>
          </p:cNvPicPr>
          <p:nvPr/>
        </p:nvPicPr>
        <p:blipFill>
          <a:blip r:embed="rId2"/>
          <a:stretch>
            <a:fillRect/>
          </a:stretch>
        </p:blipFill>
        <p:spPr>
          <a:xfrm>
            <a:off x="0" y="286080"/>
            <a:ext cx="12192000" cy="6285840"/>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140</a:t>
            </a:fld>
            <a:endParaRPr lang="en-IN"/>
          </a:p>
        </p:txBody>
      </p:sp>
    </p:spTree>
    <p:extLst>
      <p:ext uri="{BB962C8B-B14F-4D97-AF65-F5344CB8AC3E}">
        <p14:creationId xmlns:p14="http://schemas.microsoft.com/office/powerpoint/2010/main" val="4362565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94DE90C-E4A4-8ACB-34AB-64805A62297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62FBFCC-E1D6-124A-245E-9353D273CF23}"/>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329E2D2F-D07D-C589-E835-E8FE3F99C2F8}"/>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D45BB012-C2FD-04E8-4B88-E17CBDECD0BD}"/>
              </a:ext>
            </a:extLst>
          </p:cNvPr>
          <p:cNvPicPr>
            <a:picLocks noChangeAspect="1"/>
          </p:cNvPicPr>
          <p:nvPr/>
        </p:nvPicPr>
        <p:blipFill>
          <a:blip r:embed="rId2"/>
          <a:stretch>
            <a:fillRect/>
          </a:stretch>
        </p:blipFill>
        <p:spPr>
          <a:xfrm>
            <a:off x="0" y="240911"/>
            <a:ext cx="12192000" cy="637617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141</a:t>
            </a:fld>
            <a:endParaRPr lang="en-IN"/>
          </a:p>
        </p:txBody>
      </p:sp>
    </p:spTree>
    <p:extLst>
      <p:ext uri="{BB962C8B-B14F-4D97-AF65-F5344CB8AC3E}">
        <p14:creationId xmlns:p14="http://schemas.microsoft.com/office/powerpoint/2010/main" val="24158826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D55D46-5C41-C847-F6B1-1396A3B08A9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725180A-2C91-9BCF-5C4F-F70F82380CCF}"/>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D553967B-3AF9-8ADE-CD7F-1EF103F952B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225D9B8E-10EC-C785-7A4B-6143313B647F}"/>
              </a:ext>
            </a:extLst>
          </p:cNvPr>
          <p:cNvPicPr>
            <a:picLocks noChangeAspect="1"/>
          </p:cNvPicPr>
          <p:nvPr/>
        </p:nvPicPr>
        <p:blipFill>
          <a:blip r:embed="rId2"/>
          <a:stretch>
            <a:fillRect/>
          </a:stretch>
        </p:blipFill>
        <p:spPr>
          <a:xfrm>
            <a:off x="0" y="198713"/>
            <a:ext cx="12192000" cy="6460573"/>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142</a:t>
            </a:fld>
            <a:endParaRPr lang="en-IN"/>
          </a:p>
        </p:txBody>
      </p:sp>
    </p:spTree>
    <p:extLst>
      <p:ext uri="{BB962C8B-B14F-4D97-AF65-F5344CB8AC3E}">
        <p14:creationId xmlns:p14="http://schemas.microsoft.com/office/powerpoint/2010/main" val="496294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B70D2A1-27B6-BC58-BE23-516E732F85A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0BD3A4B-F910-B4C5-4AA2-1ADFAAAAE6F0}"/>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4FE09434-5E89-A56C-8318-4E42F06E4275}"/>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25851009-B032-004B-4404-209664BE1717}"/>
              </a:ext>
            </a:extLst>
          </p:cNvPr>
          <p:cNvPicPr>
            <a:picLocks noChangeAspect="1"/>
          </p:cNvPicPr>
          <p:nvPr/>
        </p:nvPicPr>
        <p:blipFill>
          <a:blip r:embed="rId2"/>
          <a:stretch>
            <a:fillRect/>
          </a:stretch>
        </p:blipFill>
        <p:spPr>
          <a:xfrm>
            <a:off x="0" y="611877"/>
            <a:ext cx="12192000" cy="5634246"/>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143</a:t>
            </a:fld>
            <a:endParaRPr lang="en-IN"/>
          </a:p>
        </p:txBody>
      </p:sp>
    </p:spTree>
    <p:extLst>
      <p:ext uri="{BB962C8B-B14F-4D97-AF65-F5344CB8AC3E}">
        <p14:creationId xmlns:p14="http://schemas.microsoft.com/office/powerpoint/2010/main" val="4176422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295908-7642-3BC0-1379-EC6F668D8E3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D635DF6-47C2-26FF-2CF4-27AAE9DC62B9}"/>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6E69BFF1-3F59-4DD7-0C68-0AC9900B547F}"/>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361C081A-73DC-EBC8-F586-9AD65BDE661C}"/>
              </a:ext>
            </a:extLst>
          </p:cNvPr>
          <p:cNvPicPr>
            <a:picLocks noChangeAspect="1"/>
          </p:cNvPicPr>
          <p:nvPr/>
        </p:nvPicPr>
        <p:blipFill>
          <a:blip r:embed="rId2"/>
          <a:stretch>
            <a:fillRect/>
          </a:stretch>
        </p:blipFill>
        <p:spPr>
          <a:xfrm>
            <a:off x="0" y="162832"/>
            <a:ext cx="12192000" cy="6532336"/>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144</a:t>
            </a:fld>
            <a:endParaRPr lang="en-IN"/>
          </a:p>
        </p:txBody>
      </p:sp>
    </p:spTree>
    <p:extLst>
      <p:ext uri="{BB962C8B-B14F-4D97-AF65-F5344CB8AC3E}">
        <p14:creationId xmlns:p14="http://schemas.microsoft.com/office/powerpoint/2010/main" val="30936437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0E0F912-7290-3701-06E7-73C0542BA0D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AD0A4A3-4F52-B187-569E-DE8B49C4AB82}"/>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E3DCA1EE-D0B5-55E0-4C05-26210DD8D0C9}"/>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F7034850-EBC6-9D47-1D24-E7FE26C82348}"/>
              </a:ext>
            </a:extLst>
          </p:cNvPr>
          <p:cNvPicPr>
            <a:picLocks noChangeAspect="1"/>
          </p:cNvPicPr>
          <p:nvPr/>
        </p:nvPicPr>
        <p:blipFill>
          <a:blip r:embed="rId2"/>
          <a:stretch>
            <a:fillRect/>
          </a:stretch>
        </p:blipFill>
        <p:spPr>
          <a:xfrm>
            <a:off x="0" y="210958"/>
            <a:ext cx="12192000" cy="6436084"/>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145</a:t>
            </a:fld>
            <a:endParaRPr lang="en-IN"/>
          </a:p>
        </p:txBody>
      </p:sp>
    </p:spTree>
    <p:extLst>
      <p:ext uri="{BB962C8B-B14F-4D97-AF65-F5344CB8AC3E}">
        <p14:creationId xmlns:p14="http://schemas.microsoft.com/office/powerpoint/2010/main" val="136853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60763C1-105C-FA0F-90AF-464EC4E65E1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DE8E6F5-7A07-F453-B761-1453021218F2}"/>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A55FE9A9-915F-6269-FCEC-2B863AC95D66}"/>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DAD4704-49C2-5271-1D5A-6313EBB18331}"/>
              </a:ext>
            </a:extLst>
          </p:cNvPr>
          <p:cNvPicPr>
            <a:picLocks noChangeAspect="1"/>
          </p:cNvPicPr>
          <p:nvPr/>
        </p:nvPicPr>
        <p:blipFill>
          <a:blip r:embed="rId2"/>
          <a:stretch>
            <a:fillRect/>
          </a:stretch>
        </p:blipFill>
        <p:spPr>
          <a:xfrm>
            <a:off x="0" y="272824"/>
            <a:ext cx="12192000" cy="6312351"/>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146</a:t>
            </a:fld>
            <a:endParaRPr lang="en-IN"/>
          </a:p>
        </p:txBody>
      </p:sp>
    </p:spTree>
    <p:extLst>
      <p:ext uri="{BB962C8B-B14F-4D97-AF65-F5344CB8AC3E}">
        <p14:creationId xmlns:p14="http://schemas.microsoft.com/office/powerpoint/2010/main" val="13826505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484989C-DF54-1323-287E-46143C21B4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96BA896-918E-56DA-81A6-EDEF317FE9AB}"/>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875C4675-407D-0FAB-3F55-AE3A240E2404}"/>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602B0194-5A2D-565E-8C06-960F01C54156}"/>
              </a:ext>
            </a:extLst>
          </p:cNvPr>
          <p:cNvPicPr>
            <a:picLocks noChangeAspect="1"/>
          </p:cNvPicPr>
          <p:nvPr/>
        </p:nvPicPr>
        <p:blipFill>
          <a:blip r:embed="rId2"/>
          <a:stretch>
            <a:fillRect/>
          </a:stretch>
        </p:blipFill>
        <p:spPr>
          <a:xfrm>
            <a:off x="0" y="291976"/>
            <a:ext cx="12192000" cy="627404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147</a:t>
            </a:fld>
            <a:endParaRPr lang="en-IN"/>
          </a:p>
        </p:txBody>
      </p:sp>
    </p:spTree>
    <p:extLst>
      <p:ext uri="{BB962C8B-B14F-4D97-AF65-F5344CB8AC3E}">
        <p14:creationId xmlns:p14="http://schemas.microsoft.com/office/powerpoint/2010/main" val="41854376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EFA7953-9B7E-5CF1-37BB-A45DF6FFA0D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D1681F9-7DB6-ED0A-F6B5-E0F4536DB549}"/>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6AFF03BF-906C-F299-E341-FD643D76093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42E4B12-C197-FABF-312F-06C02AC75732}"/>
              </a:ext>
            </a:extLst>
          </p:cNvPr>
          <p:cNvPicPr>
            <a:picLocks noChangeAspect="1"/>
          </p:cNvPicPr>
          <p:nvPr/>
        </p:nvPicPr>
        <p:blipFill>
          <a:blip r:embed="rId2"/>
          <a:stretch>
            <a:fillRect/>
          </a:stretch>
        </p:blipFill>
        <p:spPr>
          <a:xfrm>
            <a:off x="0" y="207914"/>
            <a:ext cx="12192000" cy="6442171"/>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148</a:t>
            </a:fld>
            <a:endParaRPr lang="en-IN"/>
          </a:p>
        </p:txBody>
      </p:sp>
    </p:spTree>
    <p:extLst>
      <p:ext uri="{BB962C8B-B14F-4D97-AF65-F5344CB8AC3E}">
        <p14:creationId xmlns:p14="http://schemas.microsoft.com/office/powerpoint/2010/main" val="326830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3DCE7D5-002F-D8DD-B088-0E0CE5B0918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036CF80-0C7F-73AC-ABE9-9E2BD8069667}"/>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41888438-E1C5-70BC-F37B-0E62C9D93402}"/>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A2797DA4-72EA-ACC0-918E-0F95165AC87F}"/>
              </a:ext>
            </a:extLst>
          </p:cNvPr>
          <p:cNvPicPr>
            <a:picLocks noChangeAspect="1"/>
          </p:cNvPicPr>
          <p:nvPr/>
        </p:nvPicPr>
        <p:blipFill>
          <a:blip r:embed="rId2"/>
          <a:stretch>
            <a:fillRect/>
          </a:stretch>
        </p:blipFill>
        <p:spPr>
          <a:xfrm>
            <a:off x="0" y="299891"/>
            <a:ext cx="12192000" cy="625821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149</a:t>
            </a:fld>
            <a:endParaRPr lang="en-IN"/>
          </a:p>
        </p:txBody>
      </p:sp>
    </p:spTree>
    <p:extLst>
      <p:ext uri="{BB962C8B-B14F-4D97-AF65-F5344CB8AC3E}">
        <p14:creationId xmlns:p14="http://schemas.microsoft.com/office/powerpoint/2010/main" val="3977925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3F137FB-5967-E0ED-45FE-494F30D258E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3D165A6-5343-AA92-918F-A4EB5F2CF1DE}"/>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64D758D0-DDA9-73CF-EC47-F5CC3447417F}"/>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FF159B07-1E64-498A-3E5C-824227DAE61D}"/>
              </a:ext>
            </a:extLst>
          </p:cNvPr>
          <p:cNvPicPr>
            <a:picLocks noChangeAspect="1"/>
          </p:cNvPicPr>
          <p:nvPr/>
        </p:nvPicPr>
        <p:blipFill>
          <a:blip r:embed="rId2"/>
          <a:stretch>
            <a:fillRect/>
          </a:stretch>
        </p:blipFill>
        <p:spPr>
          <a:xfrm>
            <a:off x="107576" y="851210"/>
            <a:ext cx="12192000" cy="6006790"/>
          </a:xfrm>
          <a:prstGeom prst="rect">
            <a:avLst/>
          </a:prstGeom>
        </p:spPr>
      </p:pic>
      <p:pic>
        <p:nvPicPr>
          <p:cNvPr id="3" name="Picture 2">
            <a:extLst>
              <a:ext uri="{FF2B5EF4-FFF2-40B4-BE49-F238E27FC236}">
                <a16:creationId xmlns="" xmlns:a16="http://schemas.microsoft.com/office/drawing/2014/main" id="{4036CB48-B4EF-D15F-5841-8142DB371933}"/>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15</a:t>
            </a:fld>
            <a:endParaRPr lang="en-IN"/>
          </a:p>
        </p:txBody>
      </p:sp>
    </p:spTree>
    <p:extLst>
      <p:ext uri="{BB962C8B-B14F-4D97-AF65-F5344CB8AC3E}">
        <p14:creationId xmlns:p14="http://schemas.microsoft.com/office/powerpoint/2010/main" val="15267568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0E39AFF-B095-BC75-2B13-B33669ACBBD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98F6B94-2686-FB11-4399-090A70BAFF41}"/>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1120D547-D789-0B1C-703B-BA5E3DF8330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801E36A-714E-5C31-8512-9C33271CE0AF}"/>
              </a:ext>
            </a:extLst>
          </p:cNvPr>
          <p:cNvPicPr>
            <a:picLocks noChangeAspect="1"/>
          </p:cNvPicPr>
          <p:nvPr/>
        </p:nvPicPr>
        <p:blipFill>
          <a:blip r:embed="rId2"/>
          <a:stretch>
            <a:fillRect/>
          </a:stretch>
        </p:blipFill>
        <p:spPr>
          <a:xfrm>
            <a:off x="0" y="215900"/>
            <a:ext cx="12192000" cy="6426200"/>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150</a:t>
            </a:fld>
            <a:endParaRPr lang="en-IN"/>
          </a:p>
        </p:txBody>
      </p:sp>
    </p:spTree>
    <p:extLst>
      <p:ext uri="{BB962C8B-B14F-4D97-AF65-F5344CB8AC3E}">
        <p14:creationId xmlns:p14="http://schemas.microsoft.com/office/powerpoint/2010/main" val="12322203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40DFE93-01E9-0399-5519-856A76FD39D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C8CEDF6-8B0D-366A-7C94-A91237037865}"/>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EFCA028F-79C6-BEFD-5FFC-9550254BF68F}"/>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96E4394A-DC2E-42DB-65B1-6E7FBA48D652}"/>
              </a:ext>
            </a:extLst>
          </p:cNvPr>
          <p:cNvPicPr>
            <a:picLocks noChangeAspect="1"/>
          </p:cNvPicPr>
          <p:nvPr/>
        </p:nvPicPr>
        <p:blipFill>
          <a:blip r:embed="rId2"/>
          <a:stretch>
            <a:fillRect/>
          </a:stretch>
        </p:blipFill>
        <p:spPr>
          <a:xfrm>
            <a:off x="0" y="215153"/>
            <a:ext cx="12192000" cy="634000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151</a:t>
            </a:fld>
            <a:endParaRPr lang="en-IN"/>
          </a:p>
        </p:txBody>
      </p:sp>
    </p:spTree>
    <p:extLst>
      <p:ext uri="{BB962C8B-B14F-4D97-AF65-F5344CB8AC3E}">
        <p14:creationId xmlns:p14="http://schemas.microsoft.com/office/powerpoint/2010/main" val="35558205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C1C18B3-3CA8-7B58-7DED-97E06AB3B28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8E8E78A-CFFF-B225-6BA9-F763FBEED62A}"/>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187A5236-72C0-C990-2159-AB0528113A8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A53AAF53-7C4F-BFED-7E00-3C2EB1365E12}"/>
              </a:ext>
            </a:extLst>
          </p:cNvPr>
          <p:cNvPicPr>
            <a:picLocks noChangeAspect="1"/>
          </p:cNvPicPr>
          <p:nvPr/>
        </p:nvPicPr>
        <p:blipFill>
          <a:blip r:embed="rId2"/>
          <a:stretch>
            <a:fillRect/>
          </a:stretch>
        </p:blipFill>
        <p:spPr>
          <a:xfrm>
            <a:off x="0" y="215153"/>
            <a:ext cx="12192000" cy="6124550"/>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152</a:t>
            </a:fld>
            <a:endParaRPr lang="en-IN"/>
          </a:p>
        </p:txBody>
      </p:sp>
    </p:spTree>
    <p:extLst>
      <p:ext uri="{BB962C8B-B14F-4D97-AF65-F5344CB8AC3E}">
        <p14:creationId xmlns:p14="http://schemas.microsoft.com/office/powerpoint/2010/main" val="28995975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15ED0A4-D9A2-CEAF-ADF4-67526C5FE20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15037B2-4C47-20FD-F4CF-5FAA358529BC}"/>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B0A39418-5DEF-DEF3-83E2-42581040DA83}"/>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343CCAEC-41CE-082D-07D5-EDF87A10226B}"/>
              </a:ext>
            </a:extLst>
          </p:cNvPr>
          <p:cNvPicPr>
            <a:picLocks noChangeAspect="1"/>
          </p:cNvPicPr>
          <p:nvPr/>
        </p:nvPicPr>
        <p:blipFill>
          <a:blip r:embed="rId2"/>
          <a:stretch>
            <a:fillRect/>
          </a:stretch>
        </p:blipFill>
        <p:spPr>
          <a:xfrm>
            <a:off x="0" y="268941"/>
            <a:ext cx="12192000" cy="614637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153</a:t>
            </a:fld>
            <a:endParaRPr lang="en-IN"/>
          </a:p>
        </p:txBody>
      </p:sp>
    </p:spTree>
    <p:extLst>
      <p:ext uri="{BB962C8B-B14F-4D97-AF65-F5344CB8AC3E}">
        <p14:creationId xmlns:p14="http://schemas.microsoft.com/office/powerpoint/2010/main" val="2137553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BCF08AD-E296-6C68-49F6-ADF7AD6C203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087C428-47D6-B28C-BD04-A29B8F147E89}"/>
              </a:ext>
            </a:extLst>
          </p:cNvPr>
          <p:cNvSpPr>
            <a:spLocks noGrp="1"/>
          </p:cNvSpPr>
          <p:nvPr>
            <p:ph type="title"/>
          </p:nvPr>
        </p:nvSpPr>
        <p:spPr/>
        <p:txBody>
          <a:bodyPr/>
          <a:lstStyle/>
          <a:p>
            <a:endParaRPr lang="en-IN"/>
          </a:p>
        </p:txBody>
      </p:sp>
      <p:sp>
        <p:nvSpPr>
          <p:cNvPr id="4" name="Content Placeholder 3">
            <a:extLst>
              <a:ext uri="{FF2B5EF4-FFF2-40B4-BE49-F238E27FC236}">
                <a16:creationId xmlns="" xmlns:a16="http://schemas.microsoft.com/office/drawing/2014/main" id="{0FB1E57A-2F45-A296-B863-03084DA3B37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275A1352-7E8C-6EE5-AFC7-8DEDBB7E43E6}"/>
              </a:ext>
            </a:extLst>
          </p:cNvPr>
          <p:cNvPicPr>
            <a:picLocks noChangeAspect="1"/>
          </p:cNvPicPr>
          <p:nvPr/>
        </p:nvPicPr>
        <p:blipFill>
          <a:blip r:embed="rId2"/>
          <a:stretch>
            <a:fillRect/>
          </a:stretch>
        </p:blipFill>
        <p:spPr>
          <a:xfrm>
            <a:off x="0" y="280469"/>
            <a:ext cx="12192000" cy="6297061"/>
          </a:xfrm>
          <a:prstGeom prst="rect">
            <a:avLst/>
          </a:prstGeom>
        </p:spPr>
      </p:pic>
      <p:sp>
        <p:nvSpPr>
          <p:cNvPr id="3" name="Slide Number Placeholder 2"/>
          <p:cNvSpPr>
            <a:spLocks noGrp="1"/>
          </p:cNvSpPr>
          <p:nvPr>
            <p:ph type="sldNum" sz="quarter" idx="12"/>
          </p:nvPr>
        </p:nvSpPr>
        <p:spPr/>
        <p:txBody>
          <a:bodyPr/>
          <a:lstStyle/>
          <a:p>
            <a:fld id="{F49269C7-938E-4AC1-938A-634B7FB8E25F}" type="slidenum">
              <a:rPr lang="en-IN" smtClean="0"/>
              <a:t>154</a:t>
            </a:fld>
            <a:endParaRPr lang="en-IN"/>
          </a:p>
        </p:txBody>
      </p:sp>
    </p:spTree>
    <p:extLst>
      <p:ext uri="{BB962C8B-B14F-4D97-AF65-F5344CB8AC3E}">
        <p14:creationId xmlns:p14="http://schemas.microsoft.com/office/powerpoint/2010/main" val="115419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63924A6-6860-397B-83F8-5A2F23A836F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3B66414-E026-1632-F220-3D249EC2BE5E}"/>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003A300B-421A-024E-3A00-126F38CB038F}"/>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C2DB0122-F5ED-18AA-E428-4282EF9317A7}"/>
              </a:ext>
            </a:extLst>
          </p:cNvPr>
          <p:cNvPicPr>
            <a:picLocks noChangeAspect="1"/>
          </p:cNvPicPr>
          <p:nvPr/>
        </p:nvPicPr>
        <p:blipFill>
          <a:blip r:embed="rId2"/>
          <a:stretch>
            <a:fillRect/>
          </a:stretch>
        </p:blipFill>
        <p:spPr>
          <a:xfrm>
            <a:off x="134471" y="1187615"/>
            <a:ext cx="12057529" cy="5253735"/>
          </a:xfrm>
          <a:prstGeom prst="rect">
            <a:avLst/>
          </a:prstGeom>
        </p:spPr>
      </p:pic>
      <p:pic>
        <p:nvPicPr>
          <p:cNvPr id="4" name="Picture 3">
            <a:extLst>
              <a:ext uri="{FF2B5EF4-FFF2-40B4-BE49-F238E27FC236}">
                <a16:creationId xmlns="" xmlns:a16="http://schemas.microsoft.com/office/drawing/2014/main" id="{2CE8F16F-ED36-D0B6-4A22-88730DBC7B38}"/>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16</a:t>
            </a:fld>
            <a:endParaRPr lang="en-IN"/>
          </a:p>
        </p:txBody>
      </p:sp>
    </p:spTree>
    <p:extLst>
      <p:ext uri="{BB962C8B-B14F-4D97-AF65-F5344CB8AC3E}">
        <p14:creationId xmlns:p14="http://schemas.microsoft.com/office/powerpoint/2010/main" val="243363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114660-CA7B-D83A-EE89-4B61B01E9E9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854011D-E2BD-6B58-BEB8-A14472EDA043}"/>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D46EE6B4-A146-6C85-4F38-0DFAFB404889}"/>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3A253D3F-7399-07CA-4F6E-61A27507B9EE}"/>
              </a:ext>
            </a:extLst>
          </p:cNvPr>
          <p:cNvPicPr>
            <a:picLocks noChangeAspect="1"/>
          </p:cNvPicPr>
          <p:nvPr/>
        </p:nvPicPr>
        <p:blipFill>
          <a:blip r:embed="rId2"/>
          <a:stretch>
            <a:fillRect/>
          </a:stretch>
        </p:blipFill>
        <p:spPr>
          <a:xfrm>
            <a:off x="0" y="1214904"/>
            <a:ext cx="12192000" cy="4962059"/>
          </a:xfrm>
          <a:prstGeom prst="rect">
            <a:avLst/>
          </a:prstGeom>
        </p:spPr>
      </p:pic>
      <p:pic>
        <p:nvPicPr>
          <p:cNvPr id="3" name="Picture 2">
            <a:extLst>
              <a:ext uri="{FF2B5EF4-FFF2-40B4-BE49-F238E27FC236}">
                <a16:creationId xmlns="" xmlns:a16="http://schemas.microsoft.com/office/drawing/2014/main" id="{C464DD3F-DE53-D023-130B-996E7532C610}"/>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17</a:t>
            </a:fld>
            <a:endParaRPr lang="en-IN"/>
          </a:p>
        </p:txBody>
      </p:sp>
    </p:spTree>
    <p:extLst>
      <p:ext uri="{BB962C8B-B14F-4D97-AF65-F5344CB8AC3E}">
        <p14:creationId xmlns:p14="http://schemas.microsoft.com/office/powerpoint/2010/main" val="1368815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BBCEC1C-41A1-A35D-1768-F411B22CB7B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C5F4B5B-CF7E-42CE-1E1A-3D1DB6A709BC}"/>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853F9EE7-5FEE-5091-1537-557C7BBDBF07}"/>
              </a:ext>
            </a:extLst>
          </p:cNvPr>
          <p:cNvSpPr>
            <a:spLocks noGrp="1"/>
          </p:cNvSpPr>
          <p:nvPr>
            <p:ph idx="1"/>
          </p:nvPr>
        </p:nvSpPr>
        <p:spPr/>
        <p:txBody>
          <a:bodyPr/>
          <a:lstStyle/>
          <a:p>
            <a:endParaRPr lang="en-IN"/>
          </a:p>
        </p:txBody>
      </p:sp>
      <p:pic>
        <p:nvPicPr>
          <p:cNvPr id="3" name="Picture 2">
            <a:extLst>
              <a:ext uri="{FF2B5EF4-FFF2-40B4-BE49-F238E27FC236}">
                <a16:creationId xmlns="" xmlns:a16="http://schemas.microsoft.com/office/drawing/2014/main" id="{D210CF0B-578C-DF38-8A19-4D91C4FBB806}"/>
              </a:ext>
            </a:extLst>
          </p:cNvPr>
          <p:cNvPicPr>
            <a:picLocks noChangeAspect="1"/>
          </p:cNvPicPr>
          <p:nvPr/>
        </p:nvPicPr>
        <p:blipFill>
          <a:blip r:embed="rId2"/>
          <a:stretch>
            <a:fillRect/>
          </a:stretch>
        </p:blipFill>
        <p:spPr>
          <a:xfrm>
            <a:off x="134471" y="710639"/>
            <a:ext cx="12192000" cy="6194453"/>
          </a:xfrm>
          <a:prstGeom prst="rect">
            <a:avLst/>
          </a:prstGeom>
        </p:spPr>
      </p:pic>
      <p:pic>
        <p:nvPicPr>
          <p:cNvPr id="4" name="Picture 3">
            <a:extLst>
              <a:ext uri="{FF2B5EF4-FFF2-40B4-BE49-F238E27FC236}">
                <a16:creationId xmlns="" xmlns:a16="http://schemas.microsoft.com/office/drawing/2014/main" id="{F775A9D4-C65C-284E-56A9-AA456E55C7A6}"/>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18</a:t>
            </a:fld>
            <a:endParaRPr lang="en-IN"/>
          </a:p>
        </p:txBody>
      </p:sp>
    </p:spTree>
    <p:extLst>
      <p:ext uri="{BB962C8B-B14F-4D97-AF65-F5344CB8AC3E}">
        <p14:creationId xmlns:p14="http://schemas.microsoft.com/office/powerpoint/2010/main" val="8026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88AD97-D5D0-45BB-FB63-AFBC0C4B66B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318ED30-EA99-C51C-44A3-56AF731CE018}"/>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0660782E-4348-93A6-51D3-005AD0D50055}"/>
              </a:ext>
            </a:extLst>
          </p:cNvPr>
          <p:cNvSpPr>
            <a:spLocks noGrp="1"/>
          </p:cNvSpPr>
          <p:nvPr>
            <p:ph idx="1"/>
          </p:nvPr>
        </p:nvSpPr>
        <p:spPr>
          <a:xfrm>
            <a:off x="430306" y="672353"/>
            <a:ext cx="11349318" cy="6122893"/>
          </a:xfrm>
        </p:spPr>
        <p:txBody>
          <a:bodyPr>
            <a:normAutofit fontScale="92500" lnSpcReduction="20000"/>
          </a:bodyPr>
          <a:lstStyle/>
          <a:p>
            <a:pPr algn="just">
              <a:lnSpc>
                <a:spcPct val="150000"/>
              </a:lnSpc>
            </a:pPr>
            <a:r>
              <a:rPr lang="en-US" dirty="0">
                <a:solidFill>
                  <a:srgbClr val="C00000"/>
                </a:solidFill>
                <a:latin typeface="Times New Roman" panose="02020603050405020304" pitchFamily="18" charset="0"/>
                <a:cs typeface="Times New Roman" panose="02020603050405020304" pitchFamily="18" charset="0"/>
              </a:rPr>
              <a:t>Values</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Each entity has a value for each attribute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For instance , the particular faculty entity may have the following values :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faculty_id</a:t>
            </a:r>
            <a:r>
              <a:rPr lang="en-US" sz="2400" dirty="0">
                <a:solidFill>
                  <a:srgbClr val="0070C0"/>
                </a:solidFill>
                <a:latin typeface="Times New Roman" panose="02020603050405020304" pitchFamily="18" charset="0"/>
                <a:cs typeface="Times New Roman" panose="02020603050405020304" pitchFamily="18" charset="0"/>
              </a:rPr>
              <a:t> = 123</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faculty_name</a:t>
            </a:r>
            <a:r>
              <a:rPr lang="en-US" sz="2400" dirty="0">
                <a:solidFill>
                  <a:srgbClr val="0070C0"/>
                </a:solidFill>
                <a:latin typeface="Times New Roman" panose="02020603050405020304" pitchFamily="18" charset="0"/>
                <a:cs typeface="Times New Roman" panose="02020603050405020304" pitchFamily="18" charset="0"/>
              </a:rPr>
              <a:t>= ‘Bill’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faculty_ dept= = ‘IT’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faculty_salary</a:t>
            </a:r>
            <a:r>
              <a:rPr lang="en-US" sz="2400" dirty="0">
                <a:solidFill>
                  <a:srgbClr val="0070C0"/>
                </a:solidFill>
                <a:latin typeface="Times New Roman" panose="02020603050405020304" pitchFamily="18" charset="0"/>
                <a:cs typeface="Times New Roman" panose="02020603050405020304" pitchFamily="18" charset="0"/>
              </a:rPr>
              <a:t> = = 123456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faculty_mobile</a:t>
            </a:r>
            <a:r>
              <a:rPr lang="en-US" sz="2400" dirty="0">
                <a:solidFill>
                  <a:srgbClr val="0070C0"/>
                </a:solidFill>
                <a:latin typeface="Times New Roman" panose="02020603050405020304" pitchFamily="18" charset="0"/>
                <a:cs typeface="Times New Roman" panose="02020603050405020304" pitchFamily="18" charset="0"/>
              </a:rPr>
              <a:t> = 9999955555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The </a:t>
            </a:r>
            <a:r>
              <a:rPr lang="en-US" sz="2400" dirty="0" err="1">
                <a:solidFill>
                  <a:srgbClr val="0070C0"/>
                </a:solidFill>
                <a:latin typeface="Times New Roman" panose="02020603050405020304" pitchFamily="18" charset="0"/>
                <a:cs typeface="Times New Roman" panose="02020603050405020304" pitchFamily="18" charset="0"/>
              </a:rPr>
              <a:t>faculty_id</a:t>
            </a:r>
            <a:r>
              <a:rPr lang="en-US" sz="2400" dirty="0">
                <a:solidFill>
                  <a:srgbClr val="0070C0"/>
                </a:solidFill>
                <a:latin typeface="Times New Roman" panose="02020603050405020304" pitchFamily="18" charset="0"/>
                <a:cs typeface="Times New Roman" panose="02020603050405020304" pitchFamily="18" charset="0"/>
              </a:rPr>
              <a:t> attribute is used to identity the faculty uniquely , because there is a possibility for more number of faculties will have the same name </a:t>
            </a:r>
          </a:p>
          <a:p>
            <a:pPr marL="0" indent="0" algn="just">
              <a:lnSpc>
                <a:spcPct val="150000"/>
              </a:lnSpc>
              <a:buNone/>
            </a:pPr>
            <a:r>
              <a:rPr lang="en-US" sz="2400" dirty="0">
                <a:solidFill>
                  <a:srgbClr val="0070C0"/>
                </a:solidFill>
                <a:latin typeface="Times New Roman" panose="02020603050405020304" pitchFamily="18" charset="0"/>
                <a:cs typeface="Times New Roman" panose="02020603050405020304" pitchFamily="18" charset="0"/>
              </a:rPr>
              <a:t>✔ In general the university use to assign unique id for faculty and students (Reg. No)</a:t>
            </a:r>
            <a:endParaRPr lang="en-IN" sz="24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2F45E469-86A0-A720-C7B9-47C7E3D122B5}"/>
              </a:ext>
            </a:extLst>
          </p:cNvPr>
          <p:cNvPicPr>
            <a:picLocks noChangeAspect="1"/>
          </p:cNvPicPr>
          <p:nvPr/>
        </p:nvPicPr>
        <p:blipFill>
          <a:blip r:embed="rId2"/>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19</a:t>
            </a:fld>
            <a:endParaRPr lang="en-IN"/>
          </a:p>
        </p:txBody>
      </p:sp>
    </p:spTree>
    <p:extLst>
      <p:ext uri="{BB962C8B-B14F-4D97-AF65-F5344CB8AC3E}">
        <p14:creationId xmlns:p14="http://schemas.microsoft.com/office/powerpoint/2010/main" val="233521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DE6B96-73DA-0416-873A-6F9CEF4D2F2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6139D59-0FB2-F4BA-573A-E225744938A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4F7626BB-5752-FC15-D97F-E21B0668BC7F}"/>
              </a:ext>
            </a:extLst>
          </p:cNvPr>
          <p:cNvPicPr>
            <a:picLocks noChangeAspect="1"/>
          </p:cNvPicPr>
          <p:nvPr/>
        </p:nvPicPr>
        <p:blipFill>
          <a:blip r:embed="rId2"/>
          <a:stretch>
            <a:fillRect/>
          </a:stretch>
        </p:blipFill>
        <p:spPr>
          <a:xfrm>
            <a:off x="405614" y="80682"/>
            <a:ext cx="11380772" cy="6777318"/>
          </a:xfrm>
          <a:prstGeom prst="rect">
            <a:avLst/>
          </a:prstGeom>
        </p:spPr>
      </p:pic>
      <p:pic>
        <p:nvPicPr>
          <p:cNvPr id="5" name="Picture 4">
            <a:extLst>
              <a:ext uri="{FF2B5EF4-FFF2-40B4-BE49-F238E27FC236}">
                <a16:creationId xmlns="" xmlns:a16="http://schemas.microsoft.com/office/drawing/2014/main" id="{ADD6EBB4-64F2-DE85-5886-DF88A3E7B3D4}"/>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2</a:t>
            </a:fld>
            <a:endParaRPr lang="en-IN"/>
          </a:p>
        </p:txBody>
      </p:sp>
    </p:spTree>
    <p:extLst>
      <p:ext uri="{BB962C8B-B14F-4D97-AF65-F5344CB8AC3E}">
        <p14:creationId xmlns:p14="http://schemas.microsoft.com/office/powerpoint/2010/main" val="69907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416D7D-E19F-9093-B852-02C7F01E257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7BE8DB1-4300-CDE7-3DC1-9D8DAE4C263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3DF86D18-4C37-1226-B510-5044F80CF364}"/>
              </a:ext>
            </a:extLst>
          </p:cNvPr>
          <p:cNvPicPr>
            <a:picLocks noChangeAspect="1"/>
          </p:cNvPicPr>
          <p:nvPr/>
        </p:nvPicPr>
        <p:blipFill>
          <a:blip r:embed="rId2"/>
          <a:stretch>
            <a:fillRect/>
          </a:stretch>
        </p:blipFill>
        <p:spPr>
          <a:xfrm>
            <a:off x="0" y="82084"/>
            <a:ext cx="12192000" cy="6693831"/>
          </a:xfrm>
          <a:prstGeom prst="rect">
            <a:avLst/>
          </a:prstGeom>
        </p:spPr>
      </p:pic>
      <p:pic>
        <p:nvPicPr>
          <p:cNvPr id="5" name="Picture 4">
            <a:extLst>
              <a:ext uri="{FF2B5EF4-FFF2-40B4-BE49-F238E27FC236}">
                <a16:creationId xmlns="" xmlns:a16="http://schemas.microsoft.com/office/drawing/2014/main" id="{A761E453-E0D1-78F9-D11B-88352ACADE87}"/>
              </a:ext>
            </a:extLst>
          </p:cNvPr>
          <p:cNvPicPr>
            <a:picLocks noChangeAspect="1"/>
          </p:cNvPicPr>
          <p:nvPr/>
        </p:nvPicPr>
        <p:blipFill>
          <a:blip r:embed="rId3"/>
          <a:stretch>
            <a:fillRect/>
          </a:stretch>
        </p:blipFill>
        <p:spPr>
          <a:xfrm>
            <a:off x="10958632" y="0"/>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20</a:t>
            </a:fld>
            <a:endParaRPr lang="en-IN"/>
          </a:p>
        </p:txBody>
      </p:sp>
    </p:spTree>
    <p:extLst>
      <p:ext uri="{BB962C8B-B14F-4D97-AF65-F5344CB8AC3E}">
        <p14:creationId xmlns:p14="http://schemas.microsoft.com/office/powerpoint/2010/main" val="297010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C57EC18-B72D-F7C8-9746-41516FE20F7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EF9A85C-EF35-C5B4-0BAB-5F3CFD782682}"/>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42959AC4-35C9-5693-D224-8CE4D7641D49}"/>
              </a:ext>
            </a:extLst>
          </p:cNvPr>
          <p:cNvSpPr>
            <a:spLocks noGrp="1"/>
          </p:cNvSpPr>
          <p:nvPr>
            <p:ph idx="1"/>
          </p:nvPr>
        </p:nvSpPr>
        <p:spPr>
          <a:xfrm>
            <a:off x="430306" y="672353"/>
            <a:ext cx="11349318" cy="6122893"/>
          </a:xfrm>
        </p:spPr>
        <p:txBody>
          <a:bodyPr>
            <a:normAutofit/>
          </a:bodyPr>
          <a:lstStyle/>
          <a:p>
            <a:pPr algn="just">
              <a:lnSpc>
                <a:spcPct val="130000"/>
              </a:lnSpc>
            </a:pPr>
            <a:r>
              <a:rPr lang="en-US" sz="2600" dirty="0">
                <a:solidFill>
                  <a:srgbClr val="C00000"/>
                </a:solidFill>
                <a:latin typeface="Times New Roman" panose="02020603050405020304" pitchFamily="18" charset="0"/>
                <a:cs typeface="Times New Roman" panose="02020603050405020304" pitchFamily="18" charset="0"/>
              </a:rPr>
              <a:t>Entity sets faculty and student</a:t>
            </a:r>
          </a:p>
          <a:p>
            <a:pPr algn="just">
              <a:lnSpc>
                <a:spcPct val="130000"/>
              </a:lnSpc>
            </a:pPr>
            <a:endParaRPr lang="en-IN" sz="2600" dirty="0">
              <a:solidFill>
                <a:srgbClr val="C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536EF785-DE4A-CC0F-5971-4B57A7C54AD4}"/>
              </a:ext>
            </a:extLst>
          </p:cNvPr>
          <p:cNvPicPr>
            <a:picLocks noChangeAspect="1"/>
          </p:cNvPicPr>
          <p:nvPr/>
        </p:nvPicPr>
        <p:blipFill>
          <a:blip r:embed="rId2"/>
          <a:stretch>
            <a:fillRect/>
          </a:stretch>
        </p:blipFill>
        <p:spPr>
          <a:xfrm>
            <a:off x="537231" y="2022812"/>
            <a:ext cx="4859522" cy="2457793"/>
          </a:xfrm>
          <a:prstGeom prst="rect">
            <a:avLst/>
          </a:prstGeom>
        </p:spPr>
      </p:pic>
      <p:pic>
        <p:nvPicPr>
          <p:cNvPr id="4" name="Picture 3">
            <a:extLst>
              <a:ext uri="{FF2B5EF4-FFF2-40B4-BE49-F238E27FC236}">
                <a16:creationId xmlns="" xmlns:a16="http://schemas.microsoft.com/office/drawing/2014/main" id="{58CBCE4C-C545-77D3-F36E-C9B2E3E862C8}"/>
              </a:ext>
            </a:extLst>
          </p:cNvPr>
          <p:cNvPicPr>
            <a:picLocks noChangeAspect="1"/>
          </p:cNvPicPr>
          <p:nvPr/>
        </p:nvPicPr>
        <p:blipFill>
          <a:blip r:embed="rId3"/>
          <a:stretch>
            <a:fillRect/>
          </a:stretch>
        </p:blipFill>
        <p:spPr>
          <a:xfrm>
            <a:off x="5933984" y="2022812"/>
            <a:ext cx="5952565" cy="2444455"/>
          </a:xfrm>
          <a:prstGeom prst="rect">
            <a:avLst/>
          </a:prstGeom>
        </p:spPr>
      </p:pic>
      <p:sp>
        <p:nvSpPr>
          <p:cNvPr id="7" name="TextBox 6">
            <a:extLst>
              <a:ext uri="{FF2B5EF4-FFF2-40B4-BE49-F238E27FC236}">
                <a16:creationId xmlns="" xmlns:a16="http://schemas.microsoft.com/office/drawing/2014/main" id="{4A6A4C50-ADA9-F2D4-5E91-6F5725DAE945}"/>
              </a:ext>
            </a:extLst>
          </p:cNvPr>
          <p:cNvSpPr txBox="1"/>
          <p:nvPr/>
        </p:nvSpPr>
        <p:spPr>
          <a:xfrm>
            <a:off x="537231" y="4777256"/>
            <a:ext cx="6096000" cy="492443"/>
          </a:xfrm>
          <a:prstGeom prst="rect">
            <a:avLst/>
          </a:prstGeom>
          <a:noFill/>
        </p:spPr>
        <p:txBody>
          <a:bodyPr wrap="square">
            <a:spAutoFit/>
          </a:bodyPr>
          <a:lstStyle/>
          <a:p>
            <a:r>
              <a:rPr lang="en-IN" sz="2600" dirty="0">
                <a:solidFill>
                  <a:srgbClr val="C00000"/>
                </a:solidFill>
                <a:latin typeface="Times New Roman" panose="02020603050405020304" pitchFamily="18" charset="0"/>
                <a:cs typeface="Times New Roman" panose="02020603050405020304" pitchFamily="18" charset="0"/>
              </a:rPr>
              <a:t>Entity set : Faculty</a:t>
            </a:r>
          </a:p>
        </p:txBody>
      </p:sp>
      <p:sp>
        <p:nvSpPr>
          <p:cNvPr id="8" name="TextBox 7">
            <a:extLst>
              <a:ext uri="{FF2B5EF4-FFF2-40B4-BE49-F238E27FC236}">
                <a16:creationId xmlns="" xmlns:a16="http://schemas.microsoft.com/office/drawing/2014/main" id="{6496C624-B3F4-0DDF-D0C3-C26723861197}"/>
              </a:ext>
            </a:extLst>
          </p:cNvPr>
          <p:cNvSpPr txBox="1"/>
          <p:nvPr/>
        </p:nvSpPr>
        <p:spPr>
          <a:xfrm>
            <a:off x="6028766" y="4777256"/>
            <a:ext cx="6096000" cy="492443"/>
          </a:xfrm>
          <a:prstGeom prst="rect">
            <a:avLst/>
          </a:prstGeom>
          <a:noFill/>
        </p:spPr>
        <p:txBody>
          <a:bodyPr wrap="square">
            <a:spAutoFit/>
          </a:bodyPr>
          <a:lstStyle/>
          <a:p>
            <a:r>
              <a:rPr lang="en-IN" sz="2600" dirty="0">
                <a:solidFill>
                  <a:srgbClr val="C00000"/>
                </a:solidFill>
                <a:latin typeface="Times New Roman" panose="02020603050405020304" pitchFamily="18" charset="0"/>
                <a:cs typeface="Times New Roman" panose="02020603050405020304" pitchFamily="18" charset="0"/>
              </a:rPr>
              <a:t>Entity set : Student</a:t>
            </a:r>
          </a:p>
        </p:txBody>
      </p:sp>
      <p:pic>
        <p:nvPicPr>
          <p:cNvPr id="6" name="Picture 5">
            <a:extLst>
              <a:ext uri="{FF2B5EF4-FFF2-40B4-BE49-F238E27FC236}">
                <a16:creationId xmlns="" xmlns:a16="http://schemas.microsoft.com/office/drawing/2014/main" id="{FF7880A4-399F-A8C5-8369-919A9874471E}"/>
              </a:ext>
            </a:extLst>
          </p:cNvPr>
          <p:cNvPicPr>
            <a:picLocks noChangeAspect="1"/>
          </p:cNvPicPr>
          <p:nvPr/>
        </p:nvPicPr>
        <p:blipFill>
          <a:blip r:embed="rId4"/>
          <a:stretch>
            <a:fillRect/>
          </a:stretch>
        </p:blipFill>
        <p:spPr>
          <a:xfrm>
            <a:off x="10958632" y="0"/>
            <a:ext cx="1152686" cy="1030941"/>
          </a:xfrm>
          <a:prstGeom prst="rect">
            <a:avLst/>
          </a:prstGeom>
        </p:spPr>
      </p:pic>
      <p:sp>
        <p:nvSpPr>
          <p:cNvPr id="9" name="Slide Number Placeholder 8"/>
          <p:cNvSpPr>
            <a:spLocks noGrp="1"/>
          </p:cNvSpPr>
          <p:nvPr>
            <p:ph type="sldNum" sz="quarter" idx="12"/>
          </p:nvPr>
        </p:nvSpPr>
        <p:spPr/>
        <p:txBody>
          <a:bodyPr/>
          <a:lstStyle/>
          <a:p>
            <a:fld id="{F49269C7-938E-4AC1-938A-634B7FB8E25F}" type="slidenum">
              <a:rPr lang="en-IN" smtClean="0"/>
              <a:t>21</a:t>
            </a:fld>
            <a:endParaRPr lang="en-IN"/>
          </a:p>
        </p:txBody>
      </p:sp>
    </p:spTree>
    <p:extLst>
      <p:ext uri="{BB962C8B-B14F-4D97-AF65-F5344CB8AC3E}">
        <p14:creationId xmlns:p14="http://schemas.microsoft.com/office/powerpoint/2010/main" val="293829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E43EFE7-D838-61CE-06A5-A2345CD84F1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3733312-7C3E-F9EB-13F4-85BD5962C03C}"/>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FCB1F323-1919-CC3E-FE7C-2EDFB9045E0D}"/>
              </a:ext>
            </a:extLst>
          </p:cNvPr>
          <p:cNvSpPr>
            <a:spLocks noGrp="1"/>
          </p:cNvSpPr>
          <p:nvPr>
            <p:ph idx="1"/>
          </p:nvPr>
        </p:nvSpPr>
        <p:spPr>
          <a:xfrm>
            <a:off x="179294" y="672353"/>
            <a:ext cx="11681012" cy="6122893"/>
          </a:xfrm>
        </p:spPr>
        <p:txBody>
          <a:bodyPr>
            <a:normAutofit fontScale="85000" lnSpcReduction="20000"/>
          </a:bodyPr>
          <a:lstStyle/>
          <a:p>
            <a:pPr algn="just">
              <a:lnSpc>
                <a:spcPct val="150000"/>
              </a:lnSpc>
            </a:pPr>
            <a:r>
              <a:rPr lang="en-IN" dirty="0">
                <a:solidFill>
                  <a:srgbClr val="C00000"/>
                </a:solidFill>
                <a:latin typeface="Times New Roman" panose="02020603050405020304" pitchFamily="18" charset="0"/>
                <a:cs typeface="Times New Roman" panose="02020603050405020304" pitchFamily="18" charset="0"/>
              </a:rPr>
              <a:t>Relationship Sets</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A relationship is an association among several entities.</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For example, we can define a relationship "counselor" that associates faculty "John Smith" with the student "Sarah Parker".</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 The relationship specifies that "John Smith" is a counselor to student "Sarah Parker".</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A relationship set is a set of relationships of the same type.</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Formally, it is a mathematical relation on n ≥ 2 (possibly non-distinct) entity sets.</a:t>
            </a:r>
          </a:p>
          <a:p>
            <a:pPr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If E1, E2,..., En are entity sets, then a relationship set R is a subset of </a:t>
            </a:r>
          </a:p>
          <a:p>
            <a:pPr marL="457200" lvl="1" indent="0" algn="just">
              <a:lnSpc>
                <a:spcPct val="150000"/>
              </a:lnSpc>
              <a:buNone/>
            </a:pPr>
            <a:r>
              <a:rPr lang="en-US" sz="2800" dirty="0">
                <a:solidFill>
                  <a:srgbClr val="0070C0"/>
                </a:solidFill>
                <a:latin typeface="Times New Roman" panose="02020603050405020304" pitchFamily="18" charset="0"/>
                <a:cs typeface="Times New Roman" panose="02020603050405020304" pitchFamily="18" charset="0"/>
              </a:rPr>
              <a:t>{(e1,e2,...,</a:t>
            </a:r>
            <a:r>
              <a:rPr lang="en-US" sz="2800" dirty="0" err="1">
                <a:solidFill>
                  <a:srgbClr val="0070C0"/>
                </a:solidFill>
                <a:latin typeface="Times New Roman" panose="02020603050405020304" pitchFamily="18" charset="0"/>
                <a:cs typeface="Times New Roman" panose="02020603050405020304" pitchFamily="18" charset="0"/>
              </a:rPr>
              <a:t>en</a:t>
            </a:r>
            <a:r>
              <a:rPr lang="en-US" sz="2800" dirty="0">
                <a:solidFill>
                  <a:srgbClr val="0070C0"/>
                </a:solidFill>
                <a:latin typeface="Times New Roman" panose="02020603050405020304" pitchFamily="18" charset="0"/>
                <a:cs typeface="Times New Roman" panose="02020603050405020304" pitchFamily="18" charset="0"/>
              </a:rPr>
              <a:t>) | e1 ∈ E1, e2 ∈ E2,..., </a:t>
            </a:r>
            <a:r>
              <a:rPr lang="en-US" sz="2800" dirty="0" err="1">
                <a:solidFill>
                  <a:srgbClr val="0070C0"/>
                </a:solidFill>
                <a:latin typeface="Times New Roman" panose="02020603050405020304" pitchFamily="18" charset="0"/>
                <a:cs typeface="Times New Roman" panose="02020603050405020304" pitchFamily="18" charset="0"/>
              </a:rPr>
              <a:t>en</a:t>
            </a:r>
            <a:r>
              <a:rPr lang="en-US" sz="2800" dirty="0">
                <a:solidFill>
                  <a:srgbClr val="0070C0"/>
                </a:solidFill>
                <a:latin typeface="Times New Roman" panose="02020603050405020304" pitchFamily="18" charset="0"/>
                <a:cs typeface="Times New Roman" panose="02020603050405020304" pitchFamily="18" charset="0"/>
              </a:rPr>
              <a:t> ∈ En} where (e1,e2,...,</a:t>
            </a:r>
            <a:r>
              <a:rPr lang="en-US" sz="2800" dirty="0" err="1">
                <a:solidFill>
                  <a:srgbClr val="0070C0"/>
                </a:solidFill>
                <a:latin typeface="Times New Roman" panose="02020603050405020304" pitchFamily="18" charset="0"/>
                <a:cs typeface="Times New Roman" panose="02020603050405020304" pitchFamily="18" charset="0"/>
              </a:rPr>
              <a:t>en</a:t>
            </a:r>
            <a:r>
              <a:rPr lang="en-US" sz="2800" dirty="0">
                <a:solidFill>
                  <a:srgbClr val="0070C0"/>
                </a:solidFill>
                <a:latin typeface="Times New Roman" panose="02020603050405020304" pitchFamily="18" charset="0"/>
                <a:cs typeface="Times New Roman" panose="02020603050405020304" pitchFamily="18" charset="0"/>
              </a:rPr>
              <a:t>) is a relationship.</a:t>
            </a:r>
          </a:p>
          <a:p>
            <a:pPr marL="0" indent="0" algn="just">
              <a:lnSpc>
                <a:spcPct val="150000"/>
              </a:lnSpc>
              <a:buNone/>
            </a:pPr>
            <a:r>
              <a:rPr lang="en-US" dirty="0">
                <a:solidFill>
                  <a:srgbClr val="0070C0"/>
                </a:solidFill>
                <a:latin typeface="Times New Roman" panose="02020603050405020304" pitchFamily="18" charset="0"/>
                <a:cs typeface="Times New Roman" panose="02020603050405020304" pitchFamily="18" charset="0"/>
              </a:rPr>
              <a:t> </a:t>
            </a:r>
            <a:endParaRPr lang="en-IN"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8EB6FCC1-9E3A-79DA-2C09-4F7CB5760158}"/>
              </a:ext>
            </a:extLst>
          </p:cNvPr>
          <p:cNvPicPr>
            <a:picLocks noChangeAspect="1"/>
          </p:cNvPicPr>
          <p:nvPr/>
        </p:nvPicPr>
        <p:blipFill>
          <a:blip r:embed="rId2"/>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22</a:t>
            </a:fld>
            <a:endParaRPr lang="en-IN"/>
          </a:p>
        </p:txBody>
      </p:sp>
    </p:spTree>
    <p:extLst>
      <p:ext uri="{BB962C8B-B14F-4D97-AF65-F5344CB8AC3E}">
        <p14:creationId xmlns:p14="http://schemas.microsoft.com/office/powerpoint/2010/main" val="3173884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B639A26-5599-DE1C-1B04-08215F4E3EC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84CA7C4-51CD-FBBC-3A39-455E24117DB7}"/>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A6AEC2AD-0015-2CEF-27B2-C5E9CCBEE75A}"/>
              </a:ext>
            </a:extLst>
          </p:cNvPr>
          <p:cNvSpPr>
            <a:spLocks noGrp="1"/>
          </p:cNvSpPr>
          <p:nvPr>
            <p:ph idx="1"/>
          </p:nvPr>
        </p:nvSpPr>
        <p:spPr>
          <a:xfrm>
            <a:off x="179294" y="672353"/>
            <a:ext cx="11681012" cy="6122893"/>
          </a:xfrm>
        </p:spPr>
        <p:txBody>
          <a:bodyPr>
            <a:normAutofit/>
          </a:bodyPr>
          <a:lstStyle/>
          <a:p>
            <a:pPr algn="just">
              <a:lnSpc>
                <a:spcPct val="150000"/>
              </a:lnSpc>
            </a:pPr>
            <a:r>
              <a:rPr lang="en-IN" dirty="0">
                <a:solidFill>
                  <a:srgbClr val="C00000"/>
                </a:solidFill>
                <a:latin typeface="Times New Roman" panose="02020603050405020304" pitchFamily="18" charset="0"/>
                <a:cs typeface="Times New Roman" panose="02020603050405020304" pitchFamily="18" charset="0"/>
              </a:rPr>
              <a:t>Relationship Sets</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In this case, the relationship set "counselor" would be represented as:</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Counselor = {(John Smith, Sarah Parker)}</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This indicates that "John Smith" is a counselor to "Sarah Parker".</a:t>
            </a:r>
            <a:endParaRPr lang="en-IN" sz="24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67D1D9B9-9179-457C-C7FF-7F85A12CDF3B}"/>
              </a:ext>
            </a:extLst>
          </p:cNvPr>
          <p:cNvPicPr>
            <a:picLocks noChangeAspect="1"/>
          </p:cNvPicPr>
          <p:nvPr/>
        </p:nvPicPr>
        <p:blipFill>
          <a:blip r:embed="rId2"/>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23</a:t>
            </a:fld>
            <a:endParaRPr lang="en-IN"/>
          </a:p>
        </p:txBody>
      </p:sp>
    </p:spTree>
    <p:extLst>
      <p:ext uri="{BB962C8B-B14F-4D97-AF65-F5344CB8AC3E}">
        <p14:creationId xmlns:p14="http://schemas.microsoft.com/office/powerpoint/2010/main" val="420586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6C7A95-7D5E-093E-5953-15288B4B1DE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3D4B290-171B-7FEA-2196-54CF2298C1E0}"/>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6AB1E559-87E3-7951-3235-713A49BC44EB}"/>
              </a:ext>
            </a:extLst>
          </p:cNvPr>
          <p:cNvSpPr>
            <a:spLocks noGrp="1"/>
          </p:cNvSpPr>
          <p:nvPr>
            <p:ph idx="1"/>
          </p:nvPr>
        </p:nvSpPr>
        <p:spPr>
          <a:xfrm>
            <a:off x="179294" y="672353"/>
            <a:ext cx="11681012" cy="6122893"/>
          </a:xfrm>
        </p:spPr>
        <p:txBody>
          <a:bodyPr>
            <a:normAutofit/>
          </a:bodyPr>
          <a:lstStyle/>
          <a:p>
            <a:pPr algn="just">
              <a:lnSpc>
                <a:spcPct val="150000"/>
              </a:lnSpc>
              <a:buFont typeface="Wingdings" panose="05000000000000000000" pitchFamily="2" charset="2"/>
              <a:buChar char="ü"/>
            </a:pPr>
            <a:r>
              <a:rPr lang="en-US" sz="2400" dirty="0">
                <a:solidFill>
                  <a:srgbClr val="0070C0"/>
                </a:solidFill>
                <a:latin typeface="Times New Roman" panose="02020603050405020304" pitchFamily="18" charset="0"/>
                <a:cs typeface="Times New Roman" panose="02020603050405020304" pitchFamily="18" charset="0"/>
              </a:rPr>
              <a:t>Consider the two entity sets Faculty and Student ( Ref : Slide No </a:t>
            </a:r>
            <a:r>
              <a:rPr lang="en-US" sz="2400" dirty="0" smtClean="0">
                <a:solidFill>
                  <a:srgbClr val="0070C0"/>
                </a:solidFill>
                <a:latin typeface="Times New Roman" panose="02020603050405020304" pitchFamily="18" charset="0"/>
                <a:cs typeface="Times New Roman" panose="02020603050405020304" pitchFamily="18" charset="0"/>
              </a:rPr>
              <a:t>21) </a:t>
            </a:r>
            <a:endParaRPr lang="en-US" sz="2400" dirty="0">
              <a:solidFill>
                <a:srgbClr val="0070C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sz="2400" dirty="0">
                <a:solidFill>
                  <a:srgbClr val="0070C0"/>
                </a:solidFill>
                <a:latin typeface="Times New Roman" panose="02020603050405020304" pitchFamily="18" charset="0"/>
                <a:cs typeface="Times New Roman" panose="02020603050405020304" pitchFamily="18" charset="0"/>
              </a:rPr>
              <a:t>We define the relationship set counselor to denote the association between faculty and students. </a:t>
            </a:r>
          </a:p>
          <a:p>
            <a:pPr algn="just">
              <a:lnSpc>
                <a:spcPct val="150000"/>
              </a:lnSpc>
              <a:buFont typeface="Wingdings" panose="05000000000000000000" pitchFamily="2" charset="2"/>
              <a:buChar char="ü"/>
            </a:pPr>
            <a:r>
              <a:rPr lang="en-US" sz="2400" dirty="0">
                <a:solidFill>
                  <a:srgbClr val="0070C0"/>
                </a:solidFill>
                <a:latin typeface="Times New Roman" panose="02020603050405020304" pitchFamily="18" charset="0"/>
                <a:cs typeface="Times New Roman" panose="02020603050405020304" pitchFamily="18" charset="0"/>
              </a:rPr>
              <a:t> The following figure represents this association</a:t>
            </a:r>
            <a:endParaRPr lang="en-IN" sz="24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2727EFD5-6FE4-B194-429E-91D2C58C8CAD}"/>
              </a:ext>
            </a:extLst>
          </p:cNvPr>
          <p:cNvPicPr>
            <a:picLocks noChangeAspect="1"/>
          </p:cNvPicPr>
          <p:nvPr/>
        </p:nvPicPr>
        <p:blipFill>
          <a:blip r:embed="rId3"/>
          <a:stretch>
            <a:fillRect/>
          </a:stretch>
        </p:blipFill>
        <p:spPr>
          <a:xfrm>
            <a:off x="331694" y="3510953"/>
            <a:ext cx="4527177" cy="2970529"/>
          </a:xfrm>
          <a:prstGeom prst="rect">
            <a:avLst/>
          </a:prstGeom>
        </p:spPr>
      </p:pic>
      <p:pic>
        <p:nvPicPr>
          <p:cNvPr id="4" name="Picture 3">
            <a:extLst>
              <a:ext uri="{FF2B5EF4-FFF2-40B4-BE49-F238E27FC236}">
                <a16:creationId xmlns="" xmlns:a16="http://schemas.microsoft.com/office/drawing/2014/main" id="{E32A5851-CD2A-8C01-BD54-832BC85EDDA4}"/>
              </a:ext>
            </a:extLst>
          </p:cNvPr>
          <p:cNvPicPr>
            <a:picLocks noChangeAspect="1"/>
          </p:cNvPicPr>
          <p:nvPr/>
        </p:nvPicPr>
        <p:blipFill>
          <a:blip r:embed="rId4"/>
          <a:stretch>
            <a:fillRect/>
          </a:stretch>
        </p:blipFill>
        <p:spPr>
          <a:xfrm>
            <a:off x="6122894" y="3524291"/>
            <a:ext cx="5611255" cy="2957191"/>
          </a:xfrm>
          <a:prstGeom prst="rect">
            <a:avLst/>
          </a:prstGeom>
        </p:spPr>
      </p:pic>
      <p:cxnSp>
        <p:nvCxnSpPr>
          <p:cNvPr id="7" name="Straight Connector 6">
            <a:extLst>
              <a:ext uri="{FF2B5EF4-FFF2-40B4-BE49-F238E27FC236}">
                <a16:creationId xmlns="" xmlns:a16="http://schemas.microsoft.com/office/drawing/2014/main" id="{ACF1B689-4441-FC58-6028-864E5F7C53FB}"/>
              </a:ext>
            </a:extLst>
          </p:cNvPr>
          <p:cNvCxnSpPr>
            <a:cxnSpLocks/>
            <a:stCxn id="3" idx="3"/>
            <a:endCxn id="4" idx="1"/>
          </p:cNvCxnSpPr>
          <p:nvPr/>
        </p:nvCxnSpPr>
        <p:spPr>
          <a:xfrm>
            <a:off x="4858871" y="4996218"/>
            <a:ext cx="1264023" cy="66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4BD628C5-DB77-81D6-99ED-68B135128C51}"/>
              </a:ext>
            </a:extLst>
          </p:cNvPr>
          <p:cNvCxnSpPr>
            <a:cxnSpLocks/>
            <a:stCxn id="3" idx="3"/>
          </p:cNvCxnSpPr>
          <p:nvPr/>
        </p:nvCxnSpPr>
        <p:spPr>
          <a:xfrm>
            <a:off x="4858871" y="4996218"/>
            <a:ext cx="1290917" cy="108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2DB4D45C-C0BE-F2D1-72E1-CC047D5A5CA2}"/>
              </a:ext>
            </a:extLst>
          </p:cNvPr>
          <p:cNvCxnSpPr>
            <a:cxnSpLocks/>
          </p:cNvCxnSpPr>
          <p:nvPr/>
        </p:nvCxnSpPr>
        <p:spPr>
          <a:xfrm>
            <a:off x="4858871" y="5486400"/>
            <a:ext cx="12640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F7C88900-4C44-54D4-95DB-4B9DF3D4566A}"/>
              </a:ext>
            </a:extLst>
          </p:cNvPr>
          <p:cNvCxnSpPr>
            <a:cxnSpLocks/>
            <a:endCxn id="4" idx="1"/>
          </p:cNvCxnSpPr>
          <p:nvPr/>
        </p:nvCxnSpPr>
        <p:spPr>
          <a:xfrm flipV="1">
            <a:off x="4831977" y="5002887"/>
            <a:ext cx="1290917" cy="107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15E91928-4182-C2CF-DA9E-A90FCFA61B00}"/>
              </a:ext>
            </a:extLst>
          </p:cNvPr>
          <p:cNvCxnSpPr>
            <a:cxnSpLocks/>
          </p:cNvCxnSpPr>
          <p:nvPr/>
        </p:nvCxnSpPr>
        <p:spPr>
          <a:xfrm flipV="1">
            <a:off x="4732714" y="5486400"/>
            <a:ext cx="1417074" cy="591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B6D19FD-8241-2D04-B304-BBB2EF05EF69}"/>
              </a:ext>
            </a:extLst>
          </p:cNvPr>
          <p:cNvCxnSpPr>
            <a:cxnSpLocks/>
          </p:cNvCxnSpPr>
          <p:nvPr/>
        </p:nvCxnSpPr>
        <p:spPr>
          <a:xfrm>
            <a:off x="4732714" y="6077489"/>
            <a:ext cx="1417074"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 xmlns:a16="http://schemas.microsoft.com/office/drawing/2014/main" id="{3BD10A33-63AF-BFEB-E9E8-8A681D144992}"/>
              </a:ext>
            </a:extLst>
          </p:cNvPr>
          <p:cNvPicPr>
            <a:picLocks noChangeAspect="1"/>
          </p:cNvPicPr>
          <p:nvPr/>
        </p:nvPicPr>
        <p:blipFill>
          <a:blip r:embed="rId5"/>
          <a:stretch>
            <a:fillRect/>
          </a:stretch>
        </p:blipFill>
        <p:spPr>
          <a:xfrm>
            <a:off x="10958632" y="0"/>
            <a:ext cx="1152686" cy="1030941"/>
          </a:xfrm>
          <a:prstGeom prst="rect">
            <a:avLst/>
          </a:prstGeom>
        </p:spPr>
      </p:pic>
      <p:sp>
        <p:nvSpPr>
          <p:cNvPr id="8" name="Slide Number Placeholder 7"/>
          <p:cNvSpPr>
            <a:spLocks noGrp="1"/>
          </p:cNvSpPr>
          <p:nvPr>
            <p:ph type="sldNum" sz="quarter" idx="12"/>
          </p:nvPr>
        </p:nvSpPr>
        <p:spPr/>
        <p:txBody>
          <a:bodyPr/>
          <a:lstStyle/>
          <a:p>
            <a:fld id="{F49269C7-938E-4AC1-938A-634B7FB8E25F}" type="slidenum">
              <a:rPr lang="en-IN" smtClean="0"/>
              <a:t>24</a:t>
            </a:fld>
            <a:endParaRPr lang="en-IN"/>
          </a:p>
        </p:txBody>
      </p:sp>
    </p:spTree>
    <p:extLst>
      <p:ext uri="{BB962C8B-B14F-4D97-AF65-F5344CB8AC3E}">
        <p14:creationId xmlns:p14="http://schemas.microsoft.com/office/powerpoint/2010/main" val="190672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B538FC1-726A-3643-600D-93E669BE0E6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AAF2AE0-A190-A9A4-E822-A9545C9BC39C}"/>
              </a:ext>
            </a:extLst>
          </p:cNvPr>
          <p:cNvSpPr>
            <a:spLocks noGrp="1"/>
          </p:cNvSpPr>
          <p:nvPr>
            <p:ph type="title"/>
          </p:nvPr>
        </p:nvSpPr>
        <p:spPr>
          <a:xfrm>
            <a:off x="770966" y="62753"/>
            <a:ext cx="10515600" cy="522380"/>
          </a:xfrm>
        </p:spPr>
        <p:txBody>
          <a:bodyPr>
            <a:normAutofit fontScale="90000"/>
          </a:bodyPr>
          <a:lstStyle/>
          <a:p>
            <a:r>
              <a:rPr lang="en-IN"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4AE26477-64C8-1019-F18F-09FA9CC07A7D}"/>
              </a:ext>
            </a:extLst>
          </p:cNvPr>
          <p:cNvSpPr>
            <a:spLocks noGrp="1"/>
          </p:cNvSpPr>
          <p:nvPr>
            <p:ph idx="1"/>
          </p:nvPr>
        </p:nvSpPr>
        <p:spPr>
          <a:xfrm>
            <a:off x="179294" y="672353"/>
            <a:ext cx="11681012" cy="6122893"/>
          </a:xfrm>
        </p:spPr>
        <p:txBody>
          <a:bodyPr>
            <a:normAutofit/>
          </a:bodyPr>
          <a:lstStyle/>
          <a:p>
            <a:pPr algn="just">
              <a:lnSpc>
                <a:spcPct val="150000"/>
              </a:lnSpc>
            </a:pPr>
            <a:r>
              <a:rPr lang="en-IN" sz="2000" dirty="0">
                <a:solidFill>
                  <a:srgbClr val="C00000"/>
                </a:solidFill>
                <a:latin typeface="Times New Roman" panose="02020603050405020304" pitchFamily="18" charset="0"/>
                <a:cs typeface="Times New Roman" panose="02020603050405020304" pitchFamily="18" charset="0"/>
              </a:rPr>
              <a:t>Relationship Sets</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The association between entity sets is referred to as participation.</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The entity sets E1, E2,..., En participate in relationship set R.</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A relationship instance in an E-R schema represents an association between the named entities in the real-world enterprise that is being modeled.</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To explain this, the individual faculty entity </a:t>
            </a:r>
            <a:r>
              <a:rPr lang="en-IN" sz="2000" dirty="0">
                <a:solidFill>
                  <a:srgbClr val="0070C0"/>
                </a:solidFill>
                <a:latin typeface="Times New Roman" panose="02020603050405020304" pitchFamily="18" charset="0"/>
                <a:cs typeface="Times New Roman" panose="02020603050405020304" pitchFamily="18" charset="0"/>
              </a:rPr>
              <a:t>John Smith</a:t>
            </a:r>
            <a:r>
              <a:rPr lang="en-US" sz="2000" dirty="0">
                <a:solidFill>
                  <a:srgbClr val="0070C0"/>
                </a:solidFill>
                <a:latin typeface="Times New Roman" panose="02020603050405020304" pitchFamily="18" charset="0"/>
                <a:cs typeface="Times New Roman" panose="02020603050405020304" pitchFamily="18" charset="0"/>
              </a:rPr>
              <a:t>, who has </a:t>
            </a:r>
            <a:r>
              <a:rPr lang="en-US" sz="2000" dirty="0" err="1">
                <a:solidFill>
                  <a:srgbClr val="0070C0"/>
                </a:solidFill>
                <a:latin typeface="Times New Roman" panose="02020603050405020304" pitchFamily="18" charset="0"/>
                <a:cs typeface="Times New Roman" panose="02020603050405020304" pitchFamily="18" charset="0"/>
              </a:rPr>
              <a:t>faculty_id</a:t>
            </a:r>
            <a:r>
              <a:rPr lang="en-US" sz="2000" dirty="0">
                <a:solidFill>
                  <a:srgbClr val="0070C0"/>
                </a:solidFill>
                <a:latin typeface="Times New Roman" panose="02020603050405020304" pitchFamily="18" charset="0"/>
                <a:cs typeface="Times New Roman" panose="02020603050405020304" pitchFamily="18" charset="0"/>
              </a:rPr>
              <a:t> 101, and the student entity </a:t>
            </a:r>
            <a:r>
              <a:rPr lang="en-IN" sz="2000" dirty="0">
                <a:solidFill>
                  <a:srgbClr val="0070C0"/>
                </a:solidFill>
                <a:latin typeface="Times New Roman" panose="02020603050405020304" pitchFamily="18" charset="0"/>
                <a:cs typeface="Times New Roman" panose="02020603050405020304" pitchFamily="18" charset="0"/>
              </a:rPr>
              <a:t>Sarah Parker</a:t>
            </a:r>
            <a:r>
              <a:rPr lang="en-US" sz="2000" dirty="0">
                <a:solidFill>
                  <a:srgbClr val="0070C0"/>
                </a:solidFill>
                <a:latin typeface="Times New Roman" panose="02020603050405020304" pitchFamily="18" charset="0"/>
                <a:cs typeface="Times New Roman" panose="02020603050405020304" pitchFamily="18" charset="0"/>
              </a:rPr>
              <a:t>who has </a:t>
            </a:r>
            <a:r>
              <a:rPr lang="en-US" sz="2000" dirty="0" err="1">
                <a:solidFill>
                  <a:srgbClr val="0070C0"/>
                </a:solidFill>
                <a:latin typeface="Times New Roman" panose="02020603050405020304" pitchFamily="18" charset="0"/>
                <a:cs typeface="Times New Roman" panose="02020603050405020304" pitchFamily="18" charset="0"/>
              </a:rPr>
              <a:t>student_regno</a:t>
            </a:r>
            <a:r>
              <a:rPr lang="en-US" sz="2000" dirty="0">
                <a:solidFill>
                  <a:srgbClr val="0070C0"/>
                </a:solidFill>
                <a:latin typeface="Times New Roman" panose="02020603050405020304" pitchFamily="18" charset="0"/>
                <a:cs typeface="Times New Roman" panose="02020603050405020304" pitchFamily="18" charset="0"/>
              </a:rPr>
              <a:t> </a:t>
            </a:r>
            <a:r>
              <a:rPr lang="en-IN" sz="2000" dirty="0">
                <a:solidFill>
                  <a:srgbClr val="0070C0"/>
                </a:solidFill>
                <a:latin typeface="Times New Roman" panose="02020603050405020304" pitchFamily="18" charset="0"/>
                <a:cs typeface="Times New Roman" panose="02020603050405020304" pitchFamily="18" charset="0"/>
              </a:rPr>
              <a:t>201</a:t>
            </a:r>
            <a:r>
              <a:rPr lang="en-US" sz="2000" dirty="0">
                <a:solidFill>
                  <a:srgbClr val="0070C0"/>
                </a:solidFill>
                <a:latin typeface="Times New Roman" panose="02020603050405020304" pitchFamily="18" charset="0"/>
                <a:cs typeface="Times New Roman" panose="02020603050405020304" pitchFamily="18" charset="0"/>
              </a:rPr>
              <a:t> participate in a relationship instance counselor/advisor.</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This relationship instance represents that in the university, the faculty "John Smith" is advising student "Sarah Parker".</a:t>
            </a:r>
          </a:p>
          <a:p>
            <a:pPr algn="just">
              <a:lnSpc>
                <a:spcPct val="150000"/>
              </a:lnSpc>
            </a:pPr>
            <a:r>
              <a:rPr lang="en-US" sz="2000" dirty="0">
                <a:solidFill>
                  <a:srgbClr val="0070C0"/>
                </a:solidFill>
                <a:latin typeface="Times New Roman" panose="02020603050405020304" pitchFamily="18" charset="0"/>
                <a:cs typeface="Times New Roman" panose="02020603050405020304" pitchFamily="18" charset="0"/>
              </a:rPr>
              <a:t>Advisor = {(</a:t>
            </a:r>
            <a:r>
              <a:rPr lang="en-US" sz="2000" dirty="0" err="1">
                <a:solidFill>
                  <a:srgbClr val="0070C0"/>
                </a:solidFill>
                <a:latin typeface="Times New Roman" panose="02020603050405020304" pitchFamily="18" charset="0"/>
                <a:cs typeface="Times New Roman" panose="02020603050405020304" pitchFamily="18" charset="0"/>
              </a:rPr>
              <a:t>Faculty_ID</a:t>
            </a:r>
            <a:r>
              <a:rPr lang="en-US" sz="2000" dirty="0">
                <a:solidFill>
                  <a:srgbClr val="0070C0"/>
                </a:solidFill>
                <a:latin typeface="Times New Roman" panose="02020603050405020304" pitchFamily="18" charset="0"/>
                <a:cs typeface="Times New Roman" panose="02020603050405020304" pitchFamily="18" charset="0"/>
              </a:rPr>
              <a:t>: 101, </a:t>
            </a:r>
            <a:r>
              <a:rPr lang="en-US" sz="2000" dirty="0" err="1">
                <a:solidFill>
                  <a:srgbClr val="0070C0"/>
                </a:solidFill>
                <a:latin typeface="Times New Roman" panose="02020603050405020304" pitchFamily="18" charset="0"/>
                <a:cs typeface="Times New Roman" panose="02020603050405020304" pitchFamily="18" charset="0"/>
              </a:rPr>
              <a:t>Student_ID</a:t>
            </a:r>
            <a:r>
              <a:rPr lang="en-US" sz="2000" dirty="0">
                <a:solidFill>
                  <a:srgbClr val="0070C0"/>
                </a:solidFill>
                <a:latin typeface="Times New Roman" panose="02020603050405020304" pitchFamily="18" charset="0"/>
                <a:cs typeface="Times New Roman" panose="02020603050405020304" pitchFamily="18" charset="0"/>
              </a:rPr>
              <a:t>: 201)}</a:t>
            </a:r>
          </a:p>
          <a:p>
            <a:pPr algn="just">
              <a:lnSpc>
                <a:spcPct val="150000"/>
              </a:lnSpc>
            </a:pPr>
            <a:r>
              <a:rPr lang="en-IN" sz="2000" dirty="0">
                <a:solidFill>
                  <a:srgbClr val="0070C0"/>
                </a:solidFill>
                <a:latin typeface="Times New Roman" panose="02020603050405020304" pitchFamily="18" charset="0"/>
                <a:cs typeface="Times New Roman" panose="02020603050405020304" pitchFamily="18" charset="0"/>
              </a:rPr>
              <a:t>This indicates that "John Smith" with </a:t>
            </a:r>
            <a:r>
              <a:rPr lang="en-IN" sz="2000" dirty="0" err="1">
                <a:solidFill>
                  <a:srgbClr val="0070C0"/>
                </a:solidFill>
                <a:latin typeface="Times New Roman" panose="02020603050405020304" pitchFamily="18" charset="0"/>
                <a:cs typeface="Times New Roman" panose="02020603050405020304" pitchFamily="18" charset="0"/>
              </a:rPr>
              <a:t>Faculty_ID</a:t>
            </a:r>
            <a:r>
              <a:rPr lang="en-IN" sz="2000" dirty="0">
                <a:solidFill>
                  <a:srgbClr val="0070C0"/>
                </a:solidFill>
                <a:latin typeface="Times New Roman" panose="02020603050405020304" pitchFamily="18" charset="0"/>
                <a:cs typeface="Times New Roman" panose="02020603050405020304" pitchFamily="18" charset="0"/>
              </a:rPr>
              <a:t> 101 is advising "Sarah Parker" with </a:t>
            </a:r>
            <a:r>
              <a:rPr lang="en-IN" sz="2000" dirty="0" err="1">
                <a:solidFill>
                  <a:srgbClr val="0070C0"/>
                </a:solidFill>
                <a:latin typeface="Times New Roman" panose="02020603050405020304" pitchFamily="18" charset="0"/>
                <a:cs typeface="Times New Roman" panose="02020603050405020304" pitchFamily="18" charset="0"/>
              </a:rPr>
              <a:t>Student_ID</a:t>
            </a:r>
            <a:r>
              <a:rPr lang="en-IN" sz="2000" dirty="0">
                <a:solidFill>
                  <a:srgbClr val="0070C0"/>
                </a:solidFill>
                <a:latin typeface="Times New Roman" panose="02020603050405020304" pitchFamily="18" charset="0"/>
                <a:cs typeface="Times New Roman" panose="02020603050405020304" pitchFamily="18" charset="0"/>
              </a:rPr>
              <a:t> 201.</a:t>
            </a:r>
          </a:p>
          <a:p>
            <a:pPr algn="just">
              <a:lnSpc>
                <a:spcPct val="150000"/>
              </a:lnSpc>
            </a:pPr>
            <a:endParaRPr lang="en-US" sz="20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US" sz="2000" dirty="0">
              <a:solidFill>
                <a:srgbClr val="0070C0"/>
              </a:solidFill>
              <a:latin typeface="Times New Roman" panose="02020603050405020304" pitchFamily="18" charset="0"/>
              <a:cs typeface="Times New Roman" panose="02020603050405020304" pitchFamily="18" charset="0"/>
            </a:endParaRPr>
          </a:p>
          <a:p>
            <a:pPr algn="just">
              <a:lnSpc>
                <a:spcPct val="150000"/>
              </a:lnSpc>
            </a:pPr>
            <a:endParaRPr lang="en-IN" sz="2000" dirty="0">
              <a:solidFill>
                <a:srgbClr val="0070C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ECBA0B67-7E87-6112-7395-12D06828CBB3}"/>
              </a:ext>
            </a:extLst>
          </p:cNvPr>
          <p:cNvPicPr>
            <a:picLocks noChangeAspect="1"/>
          </p:cNvPicPr>
          <p:nvPr/>
        </p:nvPicPr>
        <p:blipFill>
          <a:blip r:embed="rId2"/>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25</a:t>
            </a:fld>
            <a:endParaRPr lang="en-IN"/>
          </a:p>
        </p:txBody>
      </p:sp>
    </p:spTree>
    <p:extLst>
      <p:ext uri="{BB962C8B-B14F-4D97-AF65-F5344CB8AC3E}">
        <p14:creationId xmlns:p14="http://schemas.microsoft.com/office/powerpoint/2010/main" val="1864807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B2DF934-32F0-132C-3177-D8E04B858B3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D8A54F7-3FE7-4F05-E3B7-EA73CF2AE24C}"/>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pic>
        <p:nvPicPr>
          <p:cNvPr id="3" name="Content Placeholder 2">
            <a:extLst>
              <a:ext uri="{FF2B5EF4-FFF2-40B4-BE49-F238E27FC236}">
                <a16:creationId xmlns="" xmlns:a16="http://schemas.microsoft.com/office/drawing/2014/main" id="{352DBC7A-A51F-3D62-B58D-73EA9712B2A6}"/>
              </a:ext>
            </a:extLst>
          </p:cNvPr>
          <p:cNvPicPr>
            <a:picLocks noGrp="1" noChangeAspect="1"/>
          </p:cNvPicPr>
          <p:nvPr>
            <p:ph idx="1"/>
          </p:nvPr>
        </p:nvPicPr>
        <p:blipFill>
          <a:blip r:embed="rId2"/>
          <a:stretch>
            <a:fillRect/>
          </a:stretch>
        </p:blipFill>
        <p:spPr>
          <a:xfrm>
            <a:off x="179388" y="1104719"/>
            <a:ext cx="11680825" cy="5258162"/>
          </a:xfrm>
          <a:prstGeom prst="rect">
            <a:avLst/>
          </a:prstGeom>
        </p:spPr>
      </p:pic>
      <p:pic>
        <p:nvPicPr>
          <p:cNvPr id="4" name="Picture 3">
            <a:extLst>
              <a:ext uri="{FF2B5EF4-FFF2-40B4-BE49-F238E27FC236}">
                <a16:creationId xmlns="" xmlns:a16="http://schemas.microsoft.com/office/drawing/2014/main" id="{F77BA0A5-541D-CB6F-9E64-682BCB70B4F6}"/>
              </a:ext>
            </a:extLst>
          </p:cNvPr>
          <p:cNvPicPr>
            <a:picLocks noChangeAspect="1"/>
          </p:cNvPicPr>
          <p:nvPr/>
        </p:nvPicPr>
        <p:blipFill>
          <a:blip r:embed="rId3"/>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26</a:t>
            </a:fld>
            <a:endParaRPr lang="en-IN"/>
          </a:p>
        </p:txBody>
      </p:sp>
    </p:spTree>
    <p:extLst>
      <p:ext uri="{BB962C8B-B14F-4D97-AF65-F5344CB8AC3E}">
        <p14:creationId xmlns:p14="http://schemas.microsoft.com/office/powerpoint/2010/main" val="78641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2858F33-1366-F227-9C84-19C3A29C87E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8E33EFE-4D40-7149-26A0-199AAC162FF0}"/>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195A20CC-019E-B6A3-5A7F-AF5290B60ECC}"/>
              </a:ext>
            </a:extLst>
          </p:cNvPr>
          <p:cNvSpPr>
            <a:spLocks noGrp="1"/>
          </p:cNvSpPr>
          <p:nvPr>
            <p:ph idx="1"/>
          </p:nvPr>
        </p:nvSpPr>
        <p:spPr>
          <a:xfrm>
            <a:off x="277905" y="762000"/>
            <a:ext cx="11698941" cy="5764306"/>
          </a:xfrm>
        </p:spPr>
        <p:txBody>
          <a:bodyPr>
            <a:normAutofit fontScale="92500" lnSpcReduction="20000"/>
          </a:bodyPr>
          <a:lstStyle/>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A relationship may also have attributes called descriptive attributes.</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Consider a relationship set “advisor” with entity sets Faculty and Student.</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The attribute "date" can be associated with that relationship to specify the date when the faculty became the advisor of a student.</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For example, the advisor relationship among the entities corresponding to faculty "John Smith" and student "Sarah Parker" has the value “3 Jan 2022” for attribute "date", which means that "John Smith" became "Sarah </a:t>
            </a:r>
            <a:r>
              <a:rPr lang="en-US" sz="2400" dirty="0" err="1">
                <a:solidFill>
                  <a:srgbClr val="0070C0"/>
                </a:solidFill>
                <a:latin typeface="Times New Roman" panose="02020603050405020304" pitchFamily="18" charset="0"/>
                <a:cs typeface="Times New Roman" panose="02020603050405020304" pitchFamily="18" charset="0"/>
              </a:rPr>
              <a:t>Parker"’s</a:t>
            </a:r>
            <a:r>
              <a:rPr lang="en-US" sz="2400" dirty="0">
                <a:solidFill>
                  <a:srgbClr val="0070C0"/>
                </a:solidFill>
                <a:latin typeface="Times New Roman" panose="02020603050405020304" pitchFamily="18" charset="0"/>
                <a:cs typeface="Times New Roman" panose="02020603050405020304" pitchFamily="18" charset="0"/>
              </a:rPr>
              <a:t> advisor on January 3, 2022.</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In this case, we can represent this as:</a:t>
            </a:r>
          </a:p>
          <a:p>
            <a:pPr algn="just">
              <a:lnSpc>
                <a:spcPct val="150000"/>
              </a:lnSpc>
            </a:pPr>
            <a:r>
              <a:rPr lang="en-US" sz="2400" dirty="0">
                <a:solidFill>
                  <a:srgbClr val="0070C0"/>
                </a:solidFill>
                <a:latin typeface="Times New Roman" panose="02020603050405020304" pitchFamily="18" charset="0"/>
                <a:cs typeface="Times New Roman" panose="02020603050405020304" pitchFamily="18" charset="0"/>
              </a:rPr>
              <a:t>Advisor = {(</a:t>
            </a:r>
            <a:r>
              <a:rPr lang="en-US" sz="2400" dirty="0" err="1">
                <a:solidFill>
                  <a:srgbClr val="0070C0"/>
                </a:solidFill>
                <a:latin typeface="Times New Roman" panose="02020603050405020304" pitchFamily="18" charset="0"/>
                <a:cs typeface="Times New Roman" panose="02020603050405020304" pitchFamily="18" charset="0"/>
              </a:rPr>
              <a:t>Faculty_ID</a:t>
            </a:r>
            <a:r>
              <a:rPr lang="en-US" sz="2400" dirty="0">
                <a:solidFill>
                  <a:srgbClr val="0070C0"/>
                </a:solidFill>
                <a:latin typeface="Times New Roman" panose="02020603050405020304" pitchFamily="18" charset="0"/>
                <a:cs typeface="Times New Roman" panose="02020603050405020304" pitchFamily="18" charset="0"/>
              </a:rPr>
              <a:t>: 101, </a:t>
            </a:r>
            <a:r>
              <a:rPr lang="en-US" sz="2400" dirty="0" err="1">
                <a:solidFill>
                  <a:srgbClr val="0070C0"/>
                </a:solidFill>
                <a:latin typeface="Times New Roman" panose="02020603050405020304" pitchFamily="18" charset="0"/>
                <a:cs typeface="Times New Roman" panose="02020603050405020304" pitchFamily="18" charset="0"/>
              </a:rPr>
              <a:t>Student_ID</a:t>
            </a:r>
            <a:r>
              <a:rPr lang="en-US" sz="2400" dirty="0">
                <a:solidFill>
                  <a:srgbClr val="0070C0"/>
                </a:solidFill>
                <a:latin typeface="Times New Roman" panose="02020603050405020304" pitchFamily="18" charset="0"/>
                <a:cs typeface="Times New Roman" panose="02020603050405020304" pitchFamily="18" charset="0"/>
              </a:rPr>
              <a:t>: 201, Date: 3 Jan 2022)}</a:t>
            </a:r>
          </a:p>
          <a:p>
            <a:pPr algn="just">
              <a:lnSpc>
                <a:spcPct val="150000"/>
              </a:lnSpc>
            </a:pPr>
            <a:r>
              <a:rPr lang="en-IN" sz="2400" dirty="0">
                <a:solidFill>
                  <a:srgbClr val="0070C0"/>
                </a:solidFill>
                <a:latin typeface="Times New Roman" panose="02020603050405020304" pitchFamily="18" charset="0"/>
                <a:cs typeface="Times New Roman" panose="02020603050405020304" pitchFamily="18" charset="0"/>
              </a:rPr>
              <a:t>This indicates that "John Smith" with </a:t>
            </a:r>
            <a:r>
              <a:rPr lang="en-IN" sz="2400" dirty="0" err="1">
                <a:solidFill>
                  <a:srgbClr val="0070C0"/>
                </a:solidFill>
                <a:latin typeface="Times New Roman" panose="02020603050405020304" pitchFamily="18" charset="0"/>
                <a:cs typeface="Times New Roman" panose="02020603050405020304" pitchFamily="18" charset="0"/>
              </a:rPr>
              <a:t>Faculty_ID</a:t>
            </a:r>
            <a:r>
              <a:rPr lang="en-IN" sz="2400" dirty="0">
                <a:solidFill>
                  <a:srgbClr val="0070C0"/>
                </a:solidFill>
                <a:latin typeface="Times New Roman" panose="02020603050405020304" pitchFamily="18" charset="0"/>
                <a:cs typeface="Times New Roman" panose="02020603050405020304" pitchFamily="18" charset="0"/>
              </a:rPr>
              <a:t> 101 started advising "Sarah Parker" with </a:t>
            </a:r>
            <a:r>
              <a:rPr lang="en-IN" sz="2400" dirty="0" err="1">
                <a:solidFill>
                  <a:srgbClr val="0070C0"/>
                </a:solidFill>
                <a:latin typeface="Times New Roman" panose="02020603050405020304" pitchFamily="18" charset="0"/>
                <a:cs typeface="Times New Roman" panose="02020603050405020304" pitchFamily="18" charset="0"/>
              </a:rPr>
              <a:t>Student_ID</a:t>
            </a:r>
            <a:r>
              <a:rPr lang="en-IN" sz="2400" dirty="0">
                <a:solidFill>
                  <a:srgbClr val="0070C0"/>
                </a:solidFill>
                <a:latin typeface="Times New Roman" panose="02020603050405020304" pitchFamily="18" charset="0"/>
                <a:cs typeface="Times New Roman" panose="02020603050405020304" pitchFamily="18" charset="0"/>
              </a:rPr>
              <a:t> 201 on January 3, 2022.</a:t>
            </a:r>
          </a:p>
          <a:p>
            <a:pPr algn="just">
              <a:lnSpc>
                <a:spcPct val="150000"/>
              </a:lnSpc>
            </a:pPr>
            <a:endParaRPr lang="en-US" sz="2400" dirty="0">
              <a:solidFill>
                <a:srgbClr val="0070C0"/>
              </a:solidFill>
              <a:latin typeface="Times New Roman" panose="02020603050405020304" pitchFamily="18" charset="0"/>
              <a:cs typeface="Times New Roman" panose="02020603050405020304" pitchFamily="18" charset="0"/>
            </a:endParaRPr>
          </a:p>
          <a:p>
            <a:pPr>
              <a:lnSpc>
                <a:spcPct val="150000"/>
              </a:lnSpc>
            </a:pPr>
            <a:endParaRPr lang="en-IN" sz="3200" dirty="0"/>
          </a:p>
        </p:txBody>
      </p:sp>
      <p:pic>
        <p:nvPicPr>
          <p:cNvPr id="3" name="Picture 2">
            <a:extLst>
              <a:ext uri="{FF2B5EF4-FFF2-40B4-BE49-F238E27FC236}">
                <a16:creationId xmlns="" xmlns:a16="http://schemas.microsoft.com/office/drawing/2014/main" id="{13CFAFC0-DB3A-49CC-930E-89C202B13374}"/>
              </a:ext>
            </a:extLst>
          </p:cNvPr>
          <p:cNvPicPr>
            <a:picLocks noChangeAspect="1"/>
          </p:cNvPicPr>
          <p:nvPr/>
        </p:nvPicPr>
        <p:blipFill>
          <a:blip r:embed="rId2"/>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27</a:t>
            </a:fld>
            <a:endParaRPr lang="en-IN"/>
          </a:p>
        </p:txBody>
      </p:sp>
    </p:spTree>
    <p:extLst>
      <p:ext uri="{BB962C8B-B14F-4D97-AF65-F5344CB8AC3E}">
        <p14:creationId xmlns:p14="http://schemas.microsoft.com/office/powerpoint/2010/main" val="237712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9CD43B9-B34F-1A54-41CD-ACE4E4C732D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34DCC1E-A46E-9F2C-ED94-02923778198B}"/>
              </a:ext>
            </a:extLst>
          </p:cNvPr>
          <p:cNvSpPr>
            <a:spLocks noGrp="1"/>
          </p:cNvSpPr>
          <p:nvPr>
            <p:ph type="title"/>
          </p:nvPr>
        </p:nvSpPr>
        <p:spPr>
          <a:xfrm>
            <a:off x="770966" y="62753"/>
            <a:ext cx="10515600" cy="522380"/>
          </a:xfrm>
        </p:spPr>
        <p:txBody>
          <a:bodyPr>
            <a:noAutofit/>
          </a:bodyPr>
          <a:lstStyle/>
          <a:p>
            <a:r>
              <a:rPr lang="en-IN" sz="4000" dirty="0">
                <a:solidFill>
                  <a:srgbClr val="C00000"/>
                </a:solidFill>
              </a:rPr>
              <a:t>S-2 SLO-2  &amp; SLO-2 :Entity Relationship Model</a:t>
            </a:r>
          </a:p>
        </p:txBody>
      </p:sp>
      <p:sp>
        <p:nvSpPr>
          <p:cNvPr id="5" name="Content Placeholder 4">
            <a:extLst>
              <a:ext uri="{FF2B5EF4-FFF2-40B4-BE49-F238E27FC236}">
                <a16:creationId xmlns="" xmlns:a16="http://schemas.microsoft.com/office/drawing/2014/main" id="{B9D287C7-5D1D-9126-4B35-4A176F62E5AE}"/>
              </a:ext>
            </a:extLst>
          </p:cNvPr>
          <p:cNvSpPr>
            <a:spLocks noGrp="1"/>
          </p:cNvSpPr>
          <p:nvPr>
            <p:ph idx="1"/>
          </p:nvPr>
        </p:nvSpPr>
        <p:spPr>
          <a:xfrm>
            <a:off x="277905" y="762000"/>
            <a:ext cx="11698941" cy="5764306"/>
          </a:xfrm>
        </p:spPr>
        <p:txBody>
          <a:bodyPr>
            <a:normAutofit/>
          </a:bodyPr>
          <a:lstStyle/>
          <a:p>
            <a:pPr algn="l">
              <a:lnSpc>
                <a:spcPct val="150000"/>
              </a:lnSpc>
              <a:buFont typeface="Wingdings" panose="05000000000000000000" pitchFamily="2" charset="2"/>
              <a:buChar char="ü"/>
            </a:pPr>
            <a:r>
              <a:rPr lang="en-US" sz="2200" dirty="0">
                <a:solidFill>
                  <a:srgbClr val="0070C0"/>
                </a:solidFill>
                <a:latin typeface="Times New Roman" panose="02020603050405020304" pitchFamily="18" charset="0"/>
                <a:cs typeface="Times New Roman" panose="02020603050405020304" pitchFamily="18" charset="0"/>
              </a:rPr>
              <a:t>Consider a relationship set "counselor" with a descriptive attribute "date".</a:t>
            </a:r>
          </a:p>
          <a:p>
            <a:pPr algn="l">
              <a:lnSpc>
                <a:spcPct val="150000"/>
              </a:lnSpc>
              <a:buFont typeface="Wingdings" panose="05000000000000000000" pitchFamily="2" charset="2"/>
              <a:buChar char="ü"/>
            </a:pPr>
            <a:r>
              <a:rPr lang="en-US" sz="2200" dirty="0">
                <a:solidFill>
                  <a:srgbClr val="0070C0"/>
                </a:solidFill>
                <a:latin typeface="Times New Roman" panose="02020603050405020304" pitchFamily="18" charset="0"/>
                <a:cs typeface="Times New Roman" panose="02020603050405020304" pitchFamily="18" charset="0"/>
              </a:rPr>
              <a:t>The figure shows that the faculty "John Smith" counsels two students with two different counseling dates.</a:t>
            </a:r>
          </a:p>
          <a:p>
            <a:pPr>
              <a:lnSpc>
                <a:spcPct val="150000"/>
              </a:lnSpc>
              <a:buFont typeface="Wingdings" panose="05000000000000000000" pitchFamily="2" charset="2"/>
              <a:buChar char="ü"/>
            </a:pPr>
            <a:endParaRPr lang="en-IN" sz="22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B6DDCB7-0ACA-AE2E-C073-5FF3689CFC9D}"/>
              </a:ext>
            </a:extLst>
          </p:cNvPr>
          <p:cNvPicPr>
            <a:picLocks noChangeAspect="1"/>
          </p:cNvPicPr>
          <p:nvPr/>
        </p:nvPicPr>
        <p:blipFill>
          <a:blip r:embed="rId2"/>
          <a:stretch>
            <a:fillRect/>
          </a:stretch>
        </p:blipFill>
        <p:spPr>
          <a:xfrm>
            <a:off x="215154" y="2551730"/>
            <a:ext cx="4168587" cy="2970529"/>
          </a:xfrm>
          <a:prstGeom prst="rect">
            <a:avLst/>
          </a:prstGeom>
        </p:spPr>
      </p:pic>
      <p:pic>
        <p:nvPicPr>
          <p:cNvPr id="4" name="Picture 3">
            <a:extLst>
              <a:ext uri="{FF2B5EF4-FFF2-40B4-BE49-F238E27FC236}">
                <a16:creationId xmlns="" xmlns:a16="http://schemas.microsoft.com/office/drawing/2014/main" id="{F9A06F6C-96AC-6555-D413-32281695CF9D}"/>
              </a:ext>
            </a:extLst>
          </p:cNvPr>
          <p:cNvPicPr>
            <a:picLocks noChangeAspect="1"/>
          </p:cNvPicPr>
          <p:nvPr/>
        </p:nvPicPr>
        <p:blipFill>
          <a:blip r:embed="rId3"/>
          <a:stretch>
            <a:fillRect/>
          </a:stretch>
        </p:blipFill>
        <p:spPr>
          <a:xfrm>
            <a:off x="6732494" y="2551730"/>
            <a:ext cx="5378822" cy="2957191"/>
          </a:xfrm>
          <a:prstGeom prst="rect">
            <a:avLst/>
          </a:prstGeom>
        </p:spPr>
      </p:pic>
      <p:pic>
        <p:nvPicPr>
          <p:cNvPr id="6" name="Picture 5">
            <a:extLst>
              <a:ext uri="{FF2B5EF4-FFF2-40B4-BE49-F238E27FC236}">
                <a16:creationId xmlns="" xmlns:a16="http://schemas.microsoft.com/office/drawing/2014/main" id="{6460D50A-AC07-97E2-B008-D52CBF9370EE}"/>
              </a:ext>
            </a:extLst>
          </p:cNvPr>
          <p:cNvPicPr>
            <a:picLocks noChangeAspect="1"/>
          </p:cNvPicPr>
          <p:nvPr/>
        </p:nvPicPr>
        <p:blipFill>
          <a:blip r:embed="rId4"/>
          <a:stretch>
            <a:fillRect/>
          </a:stretch>
        </p:blipFill>
        <p:spPr>
          <a:xfrm>
            <a:off x="4294095" y="3313302"/>
            <a:ext cx="2510118" cy="2208957"/>
          </a:xfrm>
          <a:prstGeom prst="rect">
            <a:avLst/>
          </a:prstGeom>
        </p:spPr>
      </p:pic>
      <p:pic>
        <p:nvPicPr>
          <p:cNvPr id="7" name="Picture 6">
            <a:extLst>
              <a:ext uri="{FF2B5EF4-FFF2-40B4-BE49-F238E27FC236}">
                <a16:creationId xmlns="" xmlns:a16="http://schemas.microsoft.com/office/drawing/2014/main" id="{A3B4B1A7-8D73-34D3-C1A3-E57735EA607D}"/>
              </a:ext>
            </a:extLst>
          </p:cNvPr>
          <p:cNvPicPr>
            <a:picLocks noChangeAspect="1"/>
          </p:cNvPicPr>
          <p:nvPr/>
        </p:nvPicPr>
        <p:blipFill>
          <a:blip r:embed="rId5"/>
          <a:stretch>
            <a:fillRect/>
          </a:stretch>
        </p:blipFill>
        <p:spPr>
          <a:xfrm>
            <a:off x="10958632" y="0"/>
            <a:ext cx="1152686" cy="1030941"/>
          </a:xfrm>
          <a:prstGeom prst="rect">
            <a:avLst/>
          </a:prstGeom>
        </p:spPr>
      </p:pic>
      <p:sp>
        <p:nvSpPr>
          <p:cNvPr id="8" name="Slide Number Placeholder 7"/>
          <p:cNvSpPr>
            <a:spLocks noGrp="1"/>
          </p:cNvSpPr>
          <p:nvPr>
            <p:ph type="sldNum" sz="quarter" idx="12"/>
          </p:nvPr>
        </p:nvSpPr>
        <p:spPr/>
        <p:txBody>
          <a:bodyPr/>
          <a:lstStyle/>
          <a:p>
            <a:fld id="{F49269C7-938E-4AC1-938A-634B7FB8E25F}" type="slidenum">
              <a:rPr lang="en-IN" smtClean="0"/>
              <a:t>28</a:t>
            </a:fld>
            <a:endParaRPr lang="en-IN"/>
          </a:p>
        </p:txBody>
      </p:sp>
    </p:spTree>
    <p:extLst>
      <p:ext uri="{BB962C8B-B14F-4D97-AF65-F5344CB8AC3E}">
        <p14:creationId xmlns:p14="http://schemas.microsoft.com/office/powerpoint/2010/main" val="3864272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28E40F8-6BA4-766F-6F3F-ED3BDDAAE118}"/>
            </a:ext>
          </a:extLst>
        </p:cNvPr>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120399A1-0A97-52EE-EC5B-58C063E9CD7C}"/>
              </a:ext>
            </a:extLst>
          </p:cNvPr>
          <p:cNvSpPr>
            <a:spLocks noGrp="1"/>
          </p:cNvSpPr>
          <p:nvPr>
            <p:ph idx="1"/>
          </p:nvPr>
        </p:nvSpPr>
        <p:spPr>
          <a:xfrm>
            <a:off x="277905" y="762000"/>
            <a:ext cx="11698941" cy="5764306"/>
          </a:xfrm>
        </p:spPr>
        <p:txBody>
          <a:bodyPr>
            <a:normAutofit/>
          </a:bodyPr>
          <a:lstStyle/>
          <a:p>
            <a:pPr>
              <a:lnSpc>
                <a:spcPct val="150000"/>
              </a:lnSpc>
            </a:pPr>
            <a:endParaRPr lang="en-IN" sz="3200" dirty="0"/>
          </a:p>
        </p:txBody>
      </p:sp>
      <p:pic>
        <p:nvPicPr>
          <p:cNvPr id="3" name="Picture 2">
            <a:extLst>
              <a:ext uri="{FF2B5EF4-FFF2-40B4-BE49-F238E27FC236}">
                <a16:creationId xmlns="" xmlns:a16="http://schemas.microsoft.com/office/drawing/2014/main" id="{24ECDF2A-244E-0370-A2C8-3FA5F2E87579}"/>
              </a:ext>
            </a:extLst>
          </p:cNvPr>
          <p:cNvPicPr>
            <a:picLocks noChangeAspect="1"/>
          </p:cNvPicPr>
          <p:nvPr/>
        </p:nvPicPr>
        <p:blipFill>
          <a:blip r:embed="rId2"/>
          <a:stretch>
            <a:fillRect/>
          </a:stretch>
        </p:blipFill>
        <p:spPr>
          <a:xfrm>
            <a:off x="215154" y="331694"/>
            <a:ext cx="12192000" cy="5565508"/>
          </a:xfrm>
          <a:prstGeom prst="rect">
            <a:avLst/>
          </a:prstGeom>
        </p:spPr>
      </p:pic>
      <p:pic>
        <p:nvPicPr>
          <p:cNvPr id="2" name="Picture 1">
            <a:extLst>
              <a:ext uri="{FF2B5EF4-FFF2-40B4-BE49-F238E27FC236}">
                <a16:creationId xmlns="" xmlns:a16="http://schemas.microsoft.com/office/drawing/2014/main" id="{1701593A-A309-A0CD-9484-78A0E85E2A93}"/>
              </a:ext>
            </a:extLst>
          </p:cNvPr>
          <p:cNvPicPr>
            <a:picLocks noChangeAspect="1"/>
          </p:cNvPicPr>
          <p:nvPr/>
        </p:nvPicPr>
        <p:blipFill>
          <a:blip r:embed="rId3"/>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29</a:t>
            </a:fld>
            <a:endParaRPr lang="en-IN"/>
          </a:p>
        </p:txBody>
      </p:sp>
    </p:spTree>
    <p:extLst>
      <p:ext uri="{BB962C8B-B14F-4D97-AF65-F5344CB8AC3E}">
        <p14:creationId xmlns:p14="http://schemas.microsoft.com/office/powerpoint/2010/main" val="86249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8E83633-6F47-6F31-C339-852DBBCF02C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147B986-5B47-186B-1ADA-38D8B9E7EABA}"/>
              </a:ext>
            </a:extLst>
          </p:cNvPr>
          <p:cNvSpPr>
            <a:spLocks noGrp="1"/>
          </p:cNvSpPr>
          <p:nvPr>
            <p:ph type="title"/>
          </p:nvPr>
        </p:nvSpPr>
        <p:spPr>
          <a:xfrm>
            <a:off x="838200" y="158657"/>
            <a:ext cx="10515600" cy="522380"/>
          </a:xfrm>
        </p:spPr>
        <p:txBody>
          <a:bodyPr>
            <a:noAutofit/>
          </a:bodyPr>
          <a:lstStyle/>
          <a:p>
            <a:r>
              <a:rPr lang="en-IN" sz="4000" dirty="0">
                <a:solidFill>
                  <a:srgbClr val="C00000"/>
                </a:solidFill>
              </a:rPr>
              <a:t>S-1 SLO-1 : Database Design</a:t>
            </a:r>
          </a:p>
        </p:txBody>
      </p:sp>
      <p:sp>
        <p:nvSpPr>
          <p:cNvPr id="3" name="Content Placeholder 2">
            <a:extLst>
              <a:ext uri="{FF2B5EF4-FFF2-40B4-BE49-F238E27FC236}">
                <a16:creationId xmlns="" xmlns:a16="http://schemas.microsoft.com/office/drawing/2014/main" id="{8445CE8C-5C17-42DC-49AD-6CA9D4FA8FF9}"/>
              </a:ext>
            </a:extLst>
          </p:cNvPr>
          <p:cNvSpPr>
            <a:spLocks noGrp="1"/>
          </p:cNvSpPr>
          <p:nvPr>
            <p:ph idx="1"/>
          </p:nvPr>
        </p:nvSpPr>
        <p:spPr>
          <a:xfrm>
            <a:off x="340659" y="824753"/>
            <a:ext cx="11447929" cy="5352210"/>
          </a:xfrm>
        </p:spPr>
        <p:txBody>
          <a:bodyPr>
            <a:normAutofit fontScale="92500" lnSpcReduction="10000"/>
          </a:bodyPr>
          <a:lstStyle/>
          <a:p>
            <a:pPr marL="372110" marR="5080" indent="-360045" algn="just">
              <a:lnSpc>
                <a:spcPct val="150000"/>
              </a:lnSpc>
              <a:spcBef>
                <a:spcPts val="100"/>
              </a:spcBef>
              <a:tabLst>
                <a:tab pos="600710" algn="l"/>
              </a:tabLst>
            </a:pPr>
            <a:r>
              <a:rPr lang="en-US" sz="3200" dirty="0">
                <a:solidFill>
                  <a:srgbClr val="0070C0"/>
                </a:solidFill>
                <a:latin typeface="Times New Roman" panose="02020603050405020304" pitchFamily="18" charset="0"/>
                <a:cs typeface="Times New Roman" panose="02020603050405020304" pitchFamily="18" charset="0"/>
              </a:rPr>
              <a:t>Database systems are developed to manage large amount of specific domain and related domain. </a:t>
            </a:r>
          </a:p>
          <a:p>
            <a:pPr marL="372110" marR="5080" indent="-360045" algn="just">
              <a:lnSpc>
                <a:spcPct val="150000"/>
              </a:lnSpc>
              <a:spcBef>
                <a:spcPts val="100"/>
              </a:spcBef>
              <a:tabLst>
                <a:tab pos="600710" algn="l"/>
              </a:tabLst>
            </a:pPr>
            <a:r>
              <a:rPr lang="en-US" sz="3200" dirty="0">
                <a:solidFill>
                  <a:srgbClr val="0070C0"/>
                </a:solidFill>
                <a:latin typeface="Times New Roman" panose="02020603050405020304" pitchFamily="18" charset="0"/>
                <a:cs typeface="Times New Roman" panose="02020603050405020304" pitchFamily="18" charset="0"/>
              </a:rPr>
              <a:t>Database design </a:t>
            </a:r>
            <a:r>
              <a:rPr lang="en-US" sz="3200" dirty="0" smtClean="0">
                <a:solidFill>
                  <a:srgbClr val="0070C0"/>
                </a:solidFill>
                <a:latin typeface="Times New Roman" panose="02020603050405020304" pitchFamily="18" charset="0"/>
                <a:cs typeface="Times New Roman" panose="02020603050405020304" pitchFamily="18" charset="0"/>
              </a:rPr>
              <a:t>involves, designing </a:t>
            </a:r>
            <a:r>
              <a:rPr lang="en-US" sz="3200" dirty="0">
                <a:solidFill>
                  <a:srgbClr val="0070C0"/>
                </a:solidFill>
                <a:latin typeface="Times New Roman" panose="02020603050405020304" pitchFamily="18" charset="0"/>
                <a:cs typeface="Times New Roman" panose="02020603050405020304" pitchFamily="18" charset="0"/>
              </a:rPr>
              <a:t>database schema. </a:t>
            </a:r>
          </a:p>
          <a:p>
            <a:pPr marL="372110" marR="5080" indent="-360045" algn="just">
              <a:lnSpc>
                <a:spcPct val="150000"/>
              </a:lnSpc>
              <a:spcBef>
                <a:spcPts val="100"/>
              </a:spcBef>
              <a:tabLst>
                <a:tab pos="600710" algn="l"/>
              </a:tabLst>
            </a:pPr>
            <a:r>
              <a:rPr lang="en-US" sz="3200" dirty="0">
                <a:solidFill>
                  <a:srgbClr val="0070C0"/>
                </a:solidFill>
                <a:latin typeface="Times New Roman" panose="02020603050405020304" pitchFamily="18" charset="0"/>
                <a:cs typeface="Times New Roman" panose="02020603050405020304" pitchFamily="18" charset="0"/>
              </a:rPr>
              <a:t>The complete design of the database of application environment based on the requirements given by the environment/business</a:t>
            </a:r>
          </a:p>
          <a:p>
            <a:pPr marL="372110" marR="5080" indent="-360045" algn="just">
              <a:lnSpc>
                <a:spcPct val="150000"/>
              </a:lnSpc>
              <a:spcBef>
                <a:spcPts val="100"/>
              </a:spcBef>
              <a:tabLst>
                <a:tab pos="600710" algn="l"/>
              </a:tabLst>
            </a:pPr>
            <a:r>
              <a:rPr lang="en-US" sz="3200" dirty="0">
                <a:solidFill>
                  <a:srgbClr val="0070C0"/>
                </a:solidFill>
                <a:latin typeface="Times New Roman" panose="02020603050405020304" pitchFamily="18" charset="0"/>
                <a:cs typeface="Times New Roman" panose="02020603050405020304" pitchFamily="18" charset="0"/>
              </a:rPr>
              <a:t> The database design to be thoroughly discussed and designed by both database designer / developer and authorities from the enterprise (domain).</a:t>
            </a:r>
            <a:endParaRPr lang="en-IN" sz="32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5B29FA08-2BC8-1D73-1FF9-84909EA46428}"/>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3</a:t>
            </a:fld>
            <a:endParaRPr lang="en-IN"/>
          </a:p>
        </p:txBody>
      </p:sp>
    </p:spTree>
    <p:extLst>
      <p:ext uri="{BB962C8B-B14F-4D97-AF65-F5344CB8AC3E}">
        <p14:creationId xmlns:p14="http://schemas.microsoft.com/office/powerpoint/2010/main" val="17551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3C3BB-BE7C-9908-4A7A-F8F8CA8E644F}"/>
              </a:ext>
            </a:extLst>
          </p:cNvPr>
          <p:cNvSpPr>
            <a:spLocks noGrp="1"/>
          </p:cNvSpPr>
          <p:nvPr>
            <p:ph type="title"/>
          </p:nvPr>
        </p:nvSpPr>
        <p:spPr/>
        <p:txBody>
          <a:bodyPr/>
          <a:lstStyle/>
          <a:p>
            <a:endParaRPr lang="en-IN"/>
          </a:p>
        </p:txBody>
      </p:sp>
      <p:pic>
        <p:nvPicPr>
          <p:cNvPr id="5" name="Picture 4">
            <a:extLst>
              <a:ext uri="{FF2B5EF4-FFF2-40B4-BE49-F238E27FC236}">
                <a16:creationId xmlns="" xmlns:a16="http://schemas.microsoft.com/office/drawing/2014/main" id="{AC4612F1-8664-9B06-4D9F-A268A9FC899E}"/>
              </a:ext>
            </a:extLst>
          </p:cNvPr>
          <p:cNvPicPr>
            <a:picLocks noChangeAspect="1"/>
          </p:cNvPicPr>
          <p:nvPr/>
        </p:nvPicPr>
        <p:blipFill>
          <a:blip r:embed="rId2"/>
          <a:stretch>
            <a:fillRect/>
          </a:stretch>
        </p:blipFill>
        <p:spPr>
          <a:xfrm>
            <a:off x="143435" y="268379"/>
            <a:ext cx="11905130" cy="3990418"/>
          </a:xfrm>
          <a:prstGeom prst="rect">
            <a:avLst/>
          </a:prstGeom>
        </p:spPr>
      </p:pic>
      <p:sp>
        <p:nvSpPr>
          <p:cNvPr id="6" name="TextBox 5">
            <a:extLst>
              <a:ext uri="{FF2B5EF4-FFF2-40B4-BE49-F238E27FC236}">
                <a16:creationId xmlns="" xmlns:a16="http://schemas.microsoft.com/office/drawing/2014/main" id="{FB7738F5-94E3-816A-66E1-A963203C83CE}"/>
              </a:ext>
            </a:extLst>
          </p:cNvPr>
          <p:cNvSpPr txBox="1"/>
          <p:nvPr/>
        </p:nvSpPr>
        <p:spPr>
          <a:xfrm>
            <a:off x="259977" y="4355543"/>
            <a:ext cx="11788588" cy="150810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sz="2400" dirty="0">
                <a:solidFill>
                  <a:srgbClr val="0070C0"/>
                </a:solidFill>
                <a:latin typeface="Times New Roman" panose="02020603050405020304" pitchFamily="18" charset="0"/>
                <a:cs typeface="Times New Roman" panose="02020603050405020304" pitchFamily="18" charset="0"/>
              </a:rPr>
              <a:t>For example , A particular ,the Faculty entity may be described by a set {(</a:t>
            </a:r>
            <a:r>
              <a:rPr lang="en-US" sz="2400" dirty="0" err="1">
                <a:solidFill>
                  <a:srgbClr val="0070C0"/>
                </a:solidFill>
                <a:latin typeface="Times New Roman" panose="02020603050405020304" pitchFamily="18" charset="0"/>
                <a:cs typeface="Times New Roman" panose="02020603050405020304" pitchFamily="18" charset="0"/>
              </a:rPr>
              <a:t>Faculty_ID</a:t>
            </a:r>
            <a:r>
              <a:rPr lang="en-US" sz="2400" dirty="0">
                <a:solidFill>
                  <a:srgbClr val="0070C0"/>
                </a:solidFill>
                <a:latin typeface="Times New Roman" panose="02020603050405020304" pitchFamily="18" charset="0"/>
                <a:cs typeface="Times New Roman" panose="02020603050405020304" pitchFamily="18" charset="0"/>
              </a:rPr>
              <a:t>, 101), (</a:t>
            </a:r>
            <a:r>
              <a:rPr lang="en-US" sz="2400" dirty="0" err="1">
                <a:solidFill>
                  <a:srgbClr val="0070C0"/>
                </a:solidFill>
                <a:latin typeface="Times New Roman" panose="02020603050405020304" pitchFamily="18" charset="0"/>
                <a:cs typeface="Times New Roman" panose="02020603050405020304" pitchFamily="18" charset="0"/>
              </a:rPr>
              <a:t>Faculty_Name</a:t>
            </a:r>
            <a:r>
              <a:rPr lang="en-US" sz="2400" dirty="0">
                <a:solidFill>
                  <a:srgbClr val="0070C0"/>
                </a:solidFill>
                <a:latin typeface="Times New Roman" panose="02020603050405020304" pitchFamily="18" charset="0"/>
                <a:cs typeface="Times New Roman" panose="02020603050405020304" pitchFamily="18" charset="0"/>
              </a:rPr>
              <a:t>, John Smith), (</a:t>
            </a:r>
            <a:r>
              <a:rPr lang="en-US" sz="2400" dirty="0" err="1">
                <a:solidFill>
                  <a:srgbClr val="0070C0"/>
                </a:solidFill>
                <a:latin typeface="Times New Roman" panose="02020603050405020304" pitchFamily="18" charset="0"/>
                <a:cs typeface="Times New Roman" panose="02020603050405020304" pitchFamily="18" charset="0"/>
              </a:rPr>
              <a:t>Dept_Name</a:t>
            </a:r>
            <a:r>
              <a:rPr lang="en-US" sz="2400" dirty="0">
                <a:solidFill>
                  <a:srgbClr val="0070C0"/>
                </a:solidFill>
                <a:latin typeface="Times New Roman" panose="02020603050405020304" pitchFamily="18" charset="0"/>
                <a:cs typeface="Times New Roman" panose="02020603050405020304" pitchFamily="18" charset="0"/>
              </a:rPr>
              <a:t>, Computer Science), (Salary, $70,000)}</a:t>
            </a:r>
          </a:p>
          <a:p>
            <a:pPr marL="285750" indent="-285750">
              <a:buFont typeface="Wingdings" panose="05000000000000000000" pitchFamily="2" charset="2"/>
              <a:buChar char="ü"/>
            </a:pPr>
            <a:endParaRPr lang="en-IN" sz="2000" dirty="0"/>
          </a:p>
        </p:txBody>
      </p:sp>
      <p:sp>
        <p:nvSpPr>
          <p:cNvPr id="3" name="Slide Number Placeholder 2"/>
          <p:cNvSpPr>
            <a:spLocks noGrp="1"/>
          </p:cNvSpPr>
          <p:nvPr>
            <p:ph type="sldNum" sz="quarter" idx="12"/>
          </p:nvPr>
        </p:nvSpPr>
        <p:spPr/>
        <p:txBody>
          <a:bodyPr/>
          <a:lstStyle/>
          <a:p>
            <a:fld id="{F49269C7-938E-4AC1-938A-634B7FB8E25F}" type="slidenum">
              <a:rPr lang="en-IN" smtClean="0"/>
              <a:t>30</a:t>
            </a:fld>
            <a:endParaRPr lang="en-IN"/>
          </a:p>
        </p:txBody>
      </p:sp>
    </p:spTree>
    <p:extLst>
      <p:ext uri="{BB962C8B-B14F-4D97-AF65-F5344CB8AC3E}">
        <p14:creationId xmlns:p14="http://schemas.microsoft.com/office/powerpoint/2010/main" val="4025973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671BCDF-79DB-7966-B258-29190A0C950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6FD971A-2894-ED76-76F5-6138D510AC9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FC45769-EF3B-7408-5F81-DDD8BBA9CC7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C918BDE-2A49-28F3-589B-544D12A4111E}"/>
              </a:ext>
            </a:extLst>
          </p:cNvPr>
          <p:cNvPicPr>
            <a:picLocks noChangeAspect="1"/>
          </p:cNvPicPr>
          <p:nvPr/>
        </p:nvPicPr>
        <p:blipFill>
          <a:blip r:embed="rId2"/>
          <a:stretch>
            <a:fillRect/>
          </a:stretch>
        </p:blipFill>
        <p:spPr>
          <a:xfrm>
            <a:off x="196645" y="268940"/>
            <a:ext cx="11798710" cy="6589059"/>
          </a:xfrm>
          <a:prstGeom prst="rect">
            <a:avLst/>
          </a:prstGeom>
        </p:spPr>
      </p:pic>
      <p:pic>
        <p:nvPicPr>
          <p:cNvPr id="4" name="Picture 3">
            <a:extLst>
              <a:ext uri="{FF2B5EF4-FFF2-40B4-BE49-F238E27FC236}">
                <a16:creationId xmlns="" xmlns:a16="http://schemas.microsoft.com/office/drawing/2014/main" id="{DAEABC20-8437-A82D-847E-315E293C4C0F}"/>
              </a:ext>
            </a:extLst>
          </p:cNvPr>
          <p:cNvPicPr>
            <a:picLocks noChangeAspect="1"/>
          </p:cNvPicPr>
          <p:nvPr/>
        </p:nvPicPr>
        <p:blipFill>
          <a:blip r:embed="rId3"/>
          <a:stretch>
            <a:fillRect/>
          </a:stretch>
        </p:blipFill>
        <p:spPr>
          <a:xfrm>
            <a:off x="10958632" y="8965"/>
            <a:ext cx="1152686" cy="1030941"/>
          </a:xfrm>
          <a:prstGeom prst="rect">
            <a:avLst/>
          </a:prstGeom>
        </p:spPr>
      </p:pic>
      <p:sp>
        <p:nvSpPr>
          <p:cNvPr id="6" name="Slide Number Placeholder 5"/>
          <p:cNvSpPr>
            <a:spLocks noGrp="1"/>
          </p:cNvSpPr>
          <p:nvPr>
            <p:ph type="sldNum" sz="quarter" idx="12"/>
          </p:nvPr>
        </p:nvSpPr>
        <p:spPr/>
        <p:txBody>
          <a:bodyPr/>
          <a:lstStyle/>
          <a:p>
            <a:fld id="{F49269C7-938E-4AC1-938A-634B7FB8E25F}" type="slidenum">
              <a:rPr lang="en-IN" smtClean="0"/>
              <a:t>31</a:t>
            </a:fld>
            <a:endParaRPr lang="en-IN"/>
          </a:p>
        </p:txBody>
      </p:sp>
    </p:spTree>
    <p:extLst>
      <p:ext uri="{BB962C8B-B14F-4D97-AF65-F5344CB8AC3E}">
        <p14:creationId xmlns:p14="http://schemas.microsoft.com/office/powerpoint/2010/main" val="389825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81E1E24-4594-976F-E43D-E4001463B50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DD60019-3673-FBFB-4F1B-EDBFB6A7EC3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B4B2F3CE-44D1-3EC0-88CD-C1DF4E0FC0D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984DAC2D-AC0D-E4E3-4E0C-433C6D8518AF}"/>
              </a:ext>
            </a:extLst>
          </p:cNvPr>
          <p:cNvPicPr>
            <a:picLocks noChangeAspect="1"/>
          </p:cNvPicPr>
          <p:nvPr/>
        </p:nvPicPr>
        <p:blipFill>
          <a:blip r:embed="rId2"/>
          <a:stretch>
            <a:fillRect/>
          </a:stretch>
        </p:blipFill>
        <p:spPr>
          <a:xfrm>
            <a:off x="0" y="365125"/>
            <a:ext cx="12192000" cy="648929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32</a:t>
            </a:fld>
            <a:endParaRPr lang="en-IN"/>
          </a:p>
        </p:txBody>
      </p:sp>
    </p:spTree>
    <p:extLst>
      <p:ext uri="{BB962C8B-B14F-4D97-AF65-F5344CB8AC3E}">
        <p14:creationId xmlns:p14="http://schemas.microsoft.com/office/powerpoint/2010/main" val="1799140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152692D-4436-51EC-E356-71750B9363C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D414030-1F52-CF4D-60BF-A75070FE787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9C9E970F-D8AA-3268-1707-C85D48C9F6B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74EA9B1-DC76-650B-EB1A-08498943EB40}"/>
              </a:ext>
            </a:extLst>
          </p:cNvPr>
          <p:cNvPicPr>
            <a:picLocks noChangeAspect="1"/>
          </p:cNvPicPr>
          <p:nvPr/>
        </p:nvPicPr>
        <p:blipFill>
          <a:blip r:embed="rId2"/>
          <a:stretch>
            <a:fillRect/>
          </a:stretch>
        </p:blipFill>
        <p:spPr>
          <a:xfrm>
            <a:off x="152399" y="610320"/>
            <a:ext cx="11725835" cy="588255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33</a:t>
            </a:fld>
            <a:endParaRPr lang="en-IN"/>
          </a:p>
        </p:txBody>
      </p:sp>
    </p:spTree>
    <p:extLst>
      <p:ext uri="{BB962C8B-B14F-4D97-AF65-F5344CB8AC3E}">
        <p14:creationId xmlns:p14="http://schemas.microsoft.com/office/powerpoint/2010/main" val="1570085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7A3F767-5EC2-C64E-BF5A-EA1453A498F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F46A2F2-F97D-BADD-950C-9375727AF46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83A14D6-4C47-C251-B91C-40CEFC01DA56}"/>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B06EBE6-B575-4927-3A03-734AE68939C6}"/>
              </a:ext>
            </a:extLst>
          </p:cNvPr>
          <p:cNvPicPr>
            <a:picLocks noChangeAspect="1"/>
          </p:cNvPicPr>
          <p:nvPr/>
        </p:nvPicPr>
        <p:blipFill>
          <a:blip r:embed="rId2"/>
          <a:stretch>
            <a:fillRect/>
          </a:stretch>
        </p:blipFill>
        <p:spPr>
          <a:xfrm>
            <a:off x="152400" y="365125"/>
            <a:ext cx="11976847" cy="636997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34</a:t>
            </a:fld>
            <a:endParaRPr lang="en-IN"/>
          </a:p>
        </p:txBody>
      </p:sp>
    </p:spTree>
    <p:extLst>
      <p:ext uri="{BB962C8B-B14F-4D97-AF65-F5344CB8AC3E}">
        <p14:creationId xmlns:p14="http://schemas.microsoft.com/office/powerpoint/2010/main" val="16077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ED2643-7982-BFC9-F4E6-DE24288B952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5EC3909-F8DC-1CB0-D143-C026445C460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D64580B-9A6D-173A-A8B2-4E01B41641A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427D2769-506D-5026-F0E4-F15191179FA6}"/>
              </a:ext>
            </a:extLst>
          </p:cNvPr>
          <p:cNvPicPr>
            <a:picLocks noChangeAspect="1"/>
          </p:cNvPicPr>
          <p:nvPr/>
        </p:nvPicPr>
        <p:blipFill>
          <a:blip r:embed="rId2"/>
          <a:stretch>
            <a:fillRect/>
          </a:stretch>
        </p:blipFill>
        <p:spPr>
          <a:xfrm>
            <a:off x="0" y="211195"/>
            <a:ext cx="12192000" cy="643561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35</a:t>
            </a:fld>
            <a:endParaRPr lang="en-IN"/>
          </a:p>
        </p:txBody>
      </p:sp>
    </p:spTree>
    <p:extLst>
      <p:ext uri="{BB962C8B-B14F-4D97-AF65-F5344CB8AC3E}">
        <p14:creationId xmlns:p14="http://schemas.microsoft.com/office/powerpoint/2010/main" val="1162894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43DE821-9421-6B63-E71D-495E0C51A27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6099975-9F1A-DA93-894C-36FB4CC83E3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50E362F9-C335-3B6D-236C-02AAA01352E8}"/>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8418BADB-52FA-505E-6188-2FEE5EF05CBE}"/>
              </a:ext>
            </a:extLst>
          </p:cNvPr>
          <p:cNvPicPr>
            <a:picLocks noChangeAspect="1"/>
          </p:cNvPicPr>
          <p:nvPr/>
        </p:nvPicPr>
        <p:blipFill>
          <a:blip r:embed="rId2"/>
          <a:stretch>
            <a:fillRect/>
          </a:stretch>
        </p:blipFill>
        <p:spPr>
          <a:xfrm>
            <a:off x="0" y="144902"/>
            <a:ext cx="12192000" cy="656819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36</a:t>
            </a:fld>
            <a:endParaRPr lang="en-IN"/>
          </a:p>
        </p:txBody>
      </p:sp>
    </p:spTree>
    <p:extLst>
      <p:ext uri="{BB962C8B-B14F-4D97-AF65-F5344CB8AC3E}">
        <p14:creationId xmlns:p14="http://schemas.microsoft.com/office/powerpoint/2010/main" val="2544254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D4530A2-D554-BF78-10C7-0A3128C0C52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53FAF48-48A9-FF19-88E6-E65AD7BA326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E606C3B-B8E7-D06C-E527-81110BBED8F6}"/>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25B37F4-73A1-60EE-E5E6-C338BB1241E0}"/>
              </a:ext>
            </a:extLst>
          </p:cNvPr>
          <p:cNvPicPr>
            <a:picLocks noChangeAspect="1"/>
          </p:cNvPicPr>
          <p:nvPr/>
        </p:nvPicPr>
        <p:blipFill>
          <a:blip r:embed="rId2"/>
          <a:stretch>
            <a:fillRect/>
          </a:stretch>
        </p:blipFill>
        <p:spPr>
          <a:xfrm>
            <a:off x="0" y="229347"/>
            <a:ext cx="12192000" cy="639930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37</a:t>
            </a:fld>
            <a:endParaRPr lang="en-IN"/>
          </a:p>
        </p:txBody>
      </p:sp>
    </p:spTree>
    <p:extLst>
      <p:ext uri="{BB962C8B-B14F-4D97-AF65-F5344CB8AC3E}">
        <p14:creationId xmlns:p14="http://schemas.microsoft.com/office/powerpoint/2010/main" val="151941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08689FD-64AB-1A05-B672-68C286783C1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D62C9E3-5EAD-C8B5-D196-A16F23F5192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CBB732A5-6E82-9A0E-8B97-D622AF7AFFBE}"/>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613FE2C8-2322-D635-263E-854B3A74BDB2}"/>
              </a:ext>
            </a:extLst>
          </p:cNvPr>
          <p:cNvPicPr>
            <a:picLocks noChangeAspect="1"/>
          </p:cNvPicPr>
          <p:nvPr/>
        </p:nvPicPr>
        <p:blipFill>
          <a:blip r:embed="rId2"/>
          <a:stretch>
            <a:fillRect/>
          </a:stretch>
        </p:blipFill>
        <p:spPr>
          <a:xfrm>
            <a:off x="0" y="246623"/>
            <a:ext cx="12192000" cy="6364753"/>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38</a:t>
            </a:fld>
            <a:endParaRPr lang="en-IN"/>
          </a:p>
        </p:txBody>
      </p:sp>
    </p:spTree>
    <p:extLst>
      <p:ext uri="{BB962C8B-B14F-4D97-AF65-F5344CB8AC3E}">
        <p14:creationId xmlns:p14="http://schemas.microsoft.com/office/powerpoint/2010/main" val="346129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9408722-8FEB-FEE3-32B4-8F3A8C8F0B5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428747A-F05A-8AF1-A0FD-F3F20BDBCF5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826E489-61BF-5695-BAB7-49813E536F38}"/>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DF156A2-0F3D-57E3-0843-D9DFC04ABD82}"/>
              </a:ext>
            </a:extLst>
          </p:cNvPr>
          <p:cNvPicPr>
            <a:picLocks noChangeAspect="1"/>
          </p:cNvPicPr>
          <p:nvPr/>
        </p:nvPicPr>
        <p:blipFill>
          <a:blip r:embed="rId2"/>
          <a:stretch>
            <a:fillRect/>
          </a:stretch>
        </p:blipFill>
        <p:spPr>
          <a:xfrm>
            <a:off x="71718" y="343647"/>
            <a:ext cx="12192000" cy="6514353"/>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39</a:t>
            </a:fld>
            <a:endParaRPr lang="en-IN"/>
          </a:p>
        </p:txBody>
      </p:sp>
    </p:spTree>
    <p:extLst>
      <p:ext uri="{BB962C8B-B14F-4D97-AF65-F5344CB8AC3E}">
        <p14:creationId xmlns:p14="http://schemas.microsoft.com/office/powerpoint/2010/main" val="1442914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42DE5E-B37F-8B59-A036-28209E0B28A9}"/>
              </a:ext>
            </a:extLst>
          </p:cNvPr>
          <p:cNvSpPr>
            <a:spLocks noGrp="1"/>
          </p:cNvSpPr>
          <p:nvPr>
            <p:ph type="title"/>
          </p:nvPr>
        </p:nvSpPr>
        <p:spPr>
          <a:xfrm>
            <a:off x="806824" y="0"/>
            <a:ext cx="10515600" cy="522380"/>
          </a:xfrm>
        </p:spPr>
        <p:txBody>
          <a:bodyPr>
            <a:noAutofit/>
          </a:bodyPr>
          <a:lstStyle/>
          <a:p>
            <a:r>
              <a:rPr lang="en-IN" sz="4000" dirty="0">
                <a:solidFill>
                  <a:srgbClr val="C00000"/>
                </a:solidFill>
              </a:rPr>
              <a:t>S-1 SLO-2 :Design process</a:t>
            </a:r>
          </a:p>
        </p:txBody>
      </p:sp>
      <p:sp>
        <p:nvSpPr>
          <p:cNvPr id="3" name="Content Placeholder 2">
            <a:extLst>
              <a:ext uri="{FF2B5EF4-FFF2-40B4-BE49-F238E27FC236}">
                <a16:creationId xmlns="" xmlns:a16="http://schemas.microsoft.com/office/drawing/2014/main" id="{470EE538-6FAF-7D54-E453-53B65B4BE540}"/>
              </a:ext>
            </a:extLst>
          </p:cNvPr>
          <p:cNvSpPr>
            <a:spLocks noGrp="1"/>
          </p:cNvSpPr>
          <p:nvPr>
            <p:ph idx="1"/>
          </p:nvPr>
        </p:nvSpPr>
        <p:spPr>
          <a:xfrm>
            <a:off x="80683" y="522380"/>
            <a:ext cx="11967882" cy="6335620"/>
          </a:xfrm>
        </p:spPr>
        <p:txBody>
          <a:bodyPr>
            <a:normAutofit fontScale="92500" lnSpcReduction="20000"/>
          </a:bodyPr>
          <a:lstStyle/>
          <a:p>
            <a:pPr marL="372110" marR="5080" indent="-360045" algn="just">
              <a:lnSpc>
                <a:spcPct val="150000"/>
              </a:lnSpc>
              <a:spcBef>
                <a:spcPts val="100"/>
              </a:spcBef>
              <a:tabLst>
                <a:tab pos="600710" algn="l"/>
              </a:tabLst>
            </a:pPr>
            <a:r>
              <a:rPr lang="en-US" sz="2400" dirty="0">
                <a:solidFill>
                  <a:srgbClr val="FF0000"/>
                </a:solidFill>
                <a:latin typeface="Times New Roman" panose="02020603050405020304" pitchFamily="18" charset="0"/>
                <a:cs typeface="Times New Roman" panose="02020603050405020304" pitchFamily="18" charset="0"/>
              </a:rPr>
              <a:t>Design Process </a:t>
            </a:r>
          </a:p>
          <a:p>
            <a:pPr marL="372110" marR="5080" indent="-360045" algn="just">
              <a:lnSpc>
                <a:spcPct val="150000"/>
              </a:lnSpc>
              <a:spcBef>
                <a:spcPts val="100"/>
              </a:spcBef>
              <a:tabLst>
                <a:tab pos="600710" algn="l"/>
              </a:tabLst>
            </a:pPr>
            <a:r>
              <a:rPr lang="en-US" sz="2400" dirty="0">
                <a:solidFill>
                  <a:srgbClr val="FF0000"/>
                </a:solidFill>
                <a:latin typeface="Times New Roman" panose="02020603050405020304" pitchFamily="18" charset="0"/>
                <a:cs typeface="Times New Roman" panose="02020603050405020304" pitchFamily="18" charset="0"/>
              </a:rPr>
              <a:t>Conceptual design </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✔A high level data model provides the database designer with a conceptual frame work which includes </a:t>
            </a:r>
          </a:p>
          <a:p>
            <a:pPr marL="1286510" marR="5080" lvl="2"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What kind of data required by the database users? </a:t>
            </a:r>
          </a:p>
          <a:p>
            <a:pPr marL="1286510" marR="5080" lvl="2"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How the database to be designed to fulfill the requirements? </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✔Database designer should choose the appropriate data model and translate these requirements into a conceptual schema.</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 ✔The schema developed at this conceptual-design phase provides a detailed overview of the enterprise. </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✔The </a:t>
            </a:r>
            <a:r>
              <a:rPr lang="en-US" sz="2400" dirty="0" smtClean="0">
                <a:solidFill>
                  <a:srgbClr val="0070C0"/>
                </a:solidFill>
                <a:latin typeface="Times New Roman" panose="02020603050405020304" pitchFamily="18" charset="0"/>
                <a:cs typeface="Times New Roman" panose="02020603050405020304" pitchFamily="18" charset="0"/>
              </a:rPr>
              <a:t>designer, </a:t>
            </a:r>
            <a:r>
              <a:rPr lang="en-US" sz="2400" dirty="0">
                <a:solidFill>
                  <a:srgbClr val="0070C0"/>
                </a:solidFill>
                <a:latin typeface="Times New Roman" panose="02020603050405020304" pitchFamily="18" charset="0"/>
                <a:cs typeface="Times New Roman" panose="02020603050405020304" pitchFamily="18" charset="0"/>
              </a:rPr>
              <a:t>review the schema to confirm that all data requirements.</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 ✔The designer can review the design to remove the redundant features </a:t>
            </a:r>
          </a:p>
          <a:p>
            <a:pPr marL="372110" marR="5080" indent="-360045" algn="just">
              <a:lnSpc>
                <a:spcPct val="150000"/>
              </a:lnSpc>
              <a:spcBef>
                <a:spcPts val="100"/>
              </a:spcBef>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✔The focus at this point is on describing the data and their relationships, rather than on specifying physical storage details. </a:t>
            </a:r>
            <a:endParaRPr lang="en-IN" sz="24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7A11650A-2583-A069-021D-102081271E11}"/>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a:t>
            </a:fld>
            <a:endParaRPr lang="en-IN"/>
          </a:p>
        </p:txBody>
      </p:sp>
    </p:spTree>
    <p:extLst>
      <p:ext uri="{BB962C8B-B14F-4D97-AF65-F5344CB8AC3E}">
        <p14:creationId xmlns:p14="http://schemas.microsoft.com/office/powerpoint/2010/main" val="1251160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74C8582-D940-4A9B-396C-3046D356DC3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3658D1A-6B23-9CB2-74BA-851F372A302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22A0C39-8126-FB00-BFE3-391EFF1D3C1F}"/>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CF76B85-454A-9862-D95A-CC1B61D94270}"/>
              </a:ext>
            </a:extLst>
          </p:cNvPr>
          <p:cNvPicPr>
            <a:picLocks noChangeAspect="1"/>
          </p:cNvPicPr>
          <p:nvPr/>
        </p:nvPicPr>
        <p:blipFill>
          <a:blip r:embed="rId2"/>
          <a:stretch>
            <a:fillRect/>
          </a:stretch>
        </p:blipFill>
        <p:spPr>
          <a:xfrm>
            <a:off x="0" y="120231"/>
            <a:ext cx="12192000" cy="661753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40</a:t>
            </a:fld>
            <a:endParaRPr lang="en-IN"/>
          </a:p>
        </p:txBody>
      </p:sp>
    </p:spTree>
    <p:extLst>
      <p:ext uri="{BB962C8B-B14F-4D97-AF65-F5344CB8AC3E}">
        <p14:creationId xmlns:p14="http://schemas.microsoft.com/office/powerpoint/2010/main" val="364610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1DDA2F-5144-5D00-12E1-FB5D038FA91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713188F-B46D-7CE3-03CA-3DBF16C91F3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21E9ACA-1F72-DCD6-BDBF-903720EA0EE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AC3A5236-9B9D-5D6E-1FED-7B1962049862}"/>
              </a:ext>
            </a:extLst>
          </p:cNvPr>
          <p:cNvPicPr>
            <a:picLocks noChangeAspect="1"/>
          </p:cNvPicPr>
          <p:nvPr/>
        </p:nvPicPr>
        <p:blipFill>
          <a:blip r:embed="rId2"/>
          <a:stretch>
            <a:fillRect/>
          </a:stretch>
        </p:blipFill>
        <p:spPr>
          <a:xfrm>
            <a:off x="71718" y="507253"/>
            <a:ext cx="12192000" cy="627380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41</a:t>
            </a:fld>
            <a:endParaRPr lang="en-IN"/>
          </a:p>
        </p:txBody>
      </p:sp>
    </p:spTree>
    <p:extLst>
      <p:ext uri="{BB962C8B-B14F-4D97-AF65-F5344CB8AC3E}">
        <p14:creationId xmlns:p14="http://schemas.microsoft.com/office/powerpoint/2010/main" val="2657179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0714342-5FAC-7A4A-70E1-0BC3057A9D5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BEC8175-3814-12E6-3510-624E5C316A8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614C354-8099-8FE3-C75F-50EDD452B04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8F017460-0EA4-E6E9-0467-E1D14F452BE8}"/>
              </a:ext>
            </a:extLst>
          </p:cNvPr>
          <p:cNvPicPr>
            <a:picLocks noChangeAspect="1"/>
          </p:cNvPicPr>
          <p:nvPr/>
        </p:nvPicPr>
        <p:blipFill>
          <a:blip r:embed="rId2"/>
          <a:stretch>
            <a:fillRect/>
          </a:stretch>
        </p:blipFill>
        <p:spPr>
          <a:xfrm>
            <a:off x="0" y="189435"/>
            <a:ext cx="12192000" cy="6479129"/>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42</a:t>
            </a:fld>
            <a:endParaRPr lang="en-IN"/>
          </a:p>
        </p:txBody>
      </p:sp>
    </p:spTree>
    <p:extLst>
      <p:ext uri="{BB962C8B-B14F-4D97-AF65-F5344CB8AC3E}">
        <p14:creationId xmlns:p14="http://schemas.microsoft.com/office/powerpoint/2010/main" val="3618577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B9416E2-53B7-58AC-C0DD-9544A2B0AA8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0B4C324-01C8-98A7-7C6E-90A65586E200}"/>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C4B99A1-0D6D-3BD6-20A3-89FF56B2B11D}"/>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BFCA09BB-2D73-0727-5234-733705129CF1}"/>
              </a:ext>
            </a:extLst>
          </p:cNvPr>
          <p:cNvPicPr>
            <a:picLocks noChangeAspect="1"/>
          </p:cNvPicPr>
          <p:nvPr/>
        </p:nvPicPr>
        <p:blipFill>
          <a:blip r:embed="rId2"/>
          <a:stretch>
            <a:fillRect/>
          </a:stretch>
        </p:blipFill>
        <p:spPr>
          <a:xfrm>
            <a:off x="0" y="222360"/>
            <a:ext cx="12192000" cy="641328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43</a:t>
            </a:fld>
            <a:endParaRPr lang="en-IN"/>
          </a:p>
        </p:txBody>
      </p:sp>
    </p:spTree>
    <p:extLst>
      <p:ext uri="{BB962C8B-B14F-4D97-AF65-F5344CB8AC3E}">
        <p14:creationId xmlns:p14="http://schemas.microsoft.com/office/powerpoint/2010/main" val="284166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BB0AA12-5323-E629-2364-06909221EF9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00B597C-3E21-90DF-37F6-4A7DC7AF12A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A8C370A-400F-390D-B301-F19609633FBE}"/>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DC6ED777-8EE3-0A68-79A6-9BD43B212021}"/>
              </a:ext>
            </a:extLst>
          </p:cNvPr>
          <p:cNvPicPr>
            <a:picLocks noChangeAspect="1"/>
          </p:cNvPicPr>
          <p:nvPr/>
        </p:nvPicPr>
        <p:blipFill>
          <a:blip r:embed="rId2"/>
          <a:stretch>
            <a:fillRect/>
          </a:stretch>
        </p:blipFill>
        <p:spPr>
          <a:xfrm>
            <a:off x="0" y="275167"/>
            <a:ext cx="12192000" cy="6307666"/>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44</a:t>
            </a:fld>
            <a:endParaRPr lang="en-IN"/>
          </a:p>
        </p:txBody>
      </p:sp>
    </p:spTree>
    <p:extLst>
      <p:ext uri="{BB962C8B-B14F-4D97-AF65-F5344CB8AC3E}">
        <p14:creationId xmlns:p14="http://schemas.microsoft.com/office/powerpoint/2010/main" val="2471240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F2DF6BD-B835-4E8F-B2F3-EE342852B58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8352236-66A0-C609-4361-A0BCBFA0A6C2}"/>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183D472-476A-1728-AAF3-E3D62A8AD13F}"/>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29A936B-BF5C-2CD5-80D2-E4F8D4CCE54D}"/>
              </a:ext>
            </a:extLst>
          </p:cNvPr>
          <p:cNvPicPr>
            <a:picLocks noChangeAspect="1"/>
          </p:cNvPicPr>
          <p:nvPr/>
        </p:nvPicPr>
        <p:blipFill>
          <a:blip r:embed="rId2"/>
          <a:stretch>
            <a:fillRect/>
          </a:stretch>
        </p:blipFill>
        <p:spPr>
          <a:xfrm>
            <a:off x="0" y="285418"/>
            <a:ext cx="12192000" cy="6287164"/>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45</a:t>
            </a:fld>
            <a:endParaRPr lang="en-IN"/>
          </a:p>
        </p:txBody>
      </p:sp>
    </p:spTree>
    <p:extLst>
      <p:ext uri="{BB962C8B-B14F-4D97-AF65-F5344CB8AC3E}">
        <p14:creationId xmlns:p14="http://schemas.microsoft.com/office/powerpoint/2010/main" val="4200634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03348CF-98C1-63DB-18C3-1D44C3A493D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87FDBF6-9E73-EAB4-C30C-F8822C7B365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785C998-9C62-FA1E-DDE1-97EA467A441B}"/>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AAE6DC51-4BB3-384E-3089-DF65877D4E21}"/>
              </a:ext>
            </a:extLst>
          </p:cNvPr>
          <p:cNvPicPr>
            <a:picLocks noChangeAspect="1"/>
          </p:cNvPicPr>
          <p:nvPr/>
        </p:nvPicPr>
        <p:blipFill>
          <a:blip r:embed="rId2"/>
          <a:stretch>
            <a:fillRect/>
          </a:stretch>
        </p:blipFill>
        <p:spPr>
          <a:xfrm>
            <a:off x="0" y="169039"/>
            <a:ext cx="12192000" cy="6519922"/>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46</a:t>
            </a:fld>
            <a:endParaRPr lang="en-IN"/>
          </a:p>
        </p:txBody>
      </p:sp>
    </p:spTree>
    <p:extLst>
      <p:ext uri="{BB962C8B-B14F-4D97-AF65-F5344CB8AC3E}">
        <p14:creationId xmlns:p14="http://schemas.microsoft.com/office/powerpoint/2010/main" val="888951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68D2ACB-499F-32D0-0ED2-63A660AC80E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352C582-1749-EE29-8CB1-FD06F6B81B8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77A544E-BCF5-FF93-4918-5166D9CDBAD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EE1A0D1-461A-911A-928C-562753F6D847}"/>
              </a:ext>
            </a:extLst>
          </p:cNvPr>
          <p:cNvPicPr>
            <a:picLocks noChangeAspect="1"/>
          </p:cNvPicPr>
          <p:nvPr/>
        </p:nvPicPr>
        <p:blipFill>
          <a:blip r:embed="rId2"/>
          <a:stretch>
            <a:fillRect/>
          </a:stretch>
        </p:blipFill>
        <p:spPr>
          <a:xfrm>
            <a:off x="0" y="196208"/>
            <a:ext cx="12192000" cy="6465583"/>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47</a:t>
            </a:fld>
            <a:endParaRPr lang="en-IN"/>
          </a:p>
        </p:txBody>
      </p:sp>
    </p:spTree>
    <p:extLst>
      <p:ext uri="{BB962C8B-B14F-4D97-AF65-F5344CB8AC3E}">
        <p14:creationId xmlns:p14="http://schemas.microsoft.com/office/powerpoint/2010/main" val="4033162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0AAE657-A367-5005-FB28-CDACCA5F896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A7FB149-397C-7F1C-4D5A-B95074A3616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35FD737-0F15-ED99-9D92-05BC68720929}"/>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7950C075-3B9B-5204-78DF-524E2A7D0142}"/>
              </a:ext>
            </a:extLst>
          </p:cNvPr>
          <p:cNvPicPr>
            <a:picLocks noChangeAspect="1"/>
          </p:cNvPicPr>
          <p:nvPr/>
        </p:nvPicPr>
        <p:blipFill>
          <a:blip r:embed="rId2"/>
          <a:stretch>
            <a:fillRect/>
          </a:stretch>
        </p:blipFill>
        <p:spPr>
          <a:xfrm>
            <a:off x="0" y="193008"/>
            <a:ext cx="12192000" cy="6471983"/>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48</a:t>
            </a:fld>
            <a:endParaRPr lang="en-IN"/>
          </a:p>
        </p:txBody>
      </p:sp>
    </p:spTree>
    <p:extLst>
      <p:ext uri="{BB962C8B-B14F-4D97-AF65-F5344CB8AC3E}">
        <p14:creationId xmlns:p14="http://schemas.microsoft.com/office/powerpoint/2010/main" val="381368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17FD94-2DA1-D9CA-B0E3-C1E156EAE4F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AFB3BD2-7ACA-3902-C56F-EA1102A7184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13782A21-B838-8583-7106-CB06B54EC5C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CB4B34E9-FB53-AC5D-89E5-72575B270362}"/>
              </a:ext>
            </a:extLst>
          </p:cNvPr>
          <p:cNvPicPr>
            <a:picLocks noChangeAspect="1"/>
          </p:cNvPicPr>
          <p:nvPr/>
        </p:nvPicPr>
        <p:blipFill>
          <a:blip r:embed="rId2"/>
          <a:stretch>
            <a:fillRect/>
          </a:stretch>
        </p:blipFill>
        <p:spPr>
          <a:xfrm>
            <a:off x="89647" y="365125"/>
            <a:ext cx="12192000" cy="626580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49</a:t>
            </a:fld>
            <a:endParaRPr lang="en-IN"/>
          </a:p>
        </p:txBody>
      </p:sp>
    </p:spTree>
    <p:extLst>
      <p:ext uri="{BB962C8B-B14F-4D97-AF65-F5344CB8AC3E}">
        <p14:creationId xmlns:p14="http://schemas.microsoft.com/office/powerpoint/2010/main" val="881166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7099F02-2BF8-DA2F-A3ED-08A96E2A15C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13D6149-5DAB-4296-9495-751C5FB1B40A}"/>
              </a:ext>
            </a:extLst>
          </p:cNvPr>
          <p:cNvSpPr>
            <a:spLocks noGrp="1"/>
          </p:cNvSpPr>
          <p:nvPr>
            <p:ph type="title"/>
          </p:nvPr>
        </p:nvSpPr>
        <p:spPr>
          <a:xfrm>
            <a:off x="806824" y="0"/>
            <a:ext cx="10515600" cy="522380"/>
          </a:xfrm>
        </p:spPr>
        <p:txBody>
          <a:bodyPr>
            <a:noAutofit/>
          </a:bodyPr>
          <a:lstStyle/>
          <a:p>
            <a:r>
              <a:rPr lang="en-IN" sz="4000" dirty="0">
                <a:solidFill>
                  <a:srgbClr val="C00000"/>
                </a:solidFill>
              </a:rPr>
              <a:t>S-1 SLO-2 :Design process</a:t>
            </a:r>
          </a:p>
        </p:txBody>
      </p:sp>
      <p:sp>
        <p:nvSpPr>
          <p:cNvPr id="3" name="Content Placeholder 2">
            <a:extLst>
              <a:ext uri="{FF2B5EF4-FFF2-40B4-BE49-F238E27FC236}">
                <a16:creationId xmlns="" xmlns:a16="http://schemas.microsoft.com/office/drawing/2014/main" id="{2FDA4D62-7E43-7B86-3963-2ABE8EC2227B}"/>
              </a:ext>
            </a:extLst>
          </p:cNvPr>
          <p:cNvSpPr>
            <a:spLocks noGrp="1"/>
          </p:cNvSpPr>
          <p:nvPr>
            <p:ph idx="1"/>
          </p:nvPr>
        </p:nvSpPr>
        <p:spPr>
          <a:xfrm>
            <a:off x="80683" y="522380"/>
            <a:ext cx="11967882" cy="6263902"/>
          </a:xfrm>
        </p:spPr>
        <p:txBody>
          <a:bodyPr>
            <a:normAutofit/>
          </a:bodyPr>
          <a:lstStyle/>
          <a:p>
            <a:pPr marL="372110" marR="5080" indent="-360045" algn="just">
              <a:lnSpc>
                <a:spcPct val="130000"/>
              </a:lnSpc>
              <a:spcBef>
                <a:spcPts val="100"/>
              </a:spcBef>
              <a:tabLst>
                <a:tab pos="600710" algn="l"/>
              </a:tabLst>
            </a:pPr>
            <a:r>
              <a:rPr lang="en-US" dirty="0">
                <a:solidFill>
                  <a:srgbClr val="FF0000"/>
                </a:solidFill>
                <a:latin typeface="Times New Roman" panose="02020603050405020304" pitchFamily="18" charset="0"/>
                <a:cs typeface="Times New Roman" panose="02020603050405020304" pitchFamily="18" charset="0"/>
              </a:rPr>
              <a:t>Design Process </a:t>
            </a:r>
          </a:p>
          <a:p>
            <a:pPr marL="372110" marR="5080" indent="-360045" algn="just">
              <a:lnSpc>
                <a:spcPct val="130000"/>
              </a:lnSpc>
              <a:spcBef>
                <a:spcPts val="100"/>
              </a:spcBef>
              <a:tabLst>
                <a:tab pos="600710" algn="l"/>
              </a:tabLst>
            </a:pPr>
            <a:r>
              <a:rPr lang="en-IN" dirty="0">
                <a:solidFill>
                  <a:srgbClr val="FF0000"/>
                </a:solidFill>
                <a:latin typeface="Times New Roman" panose="02020603050405020304" pitchFamily="18" charset="0"/>
                <a:cs typeface="Times New Roman" panose="02020603050405020304" pitchFamily="18" charset="0"/>
              </a:rPr>
              <a:t>Specification of functional requirements</a:t>
            </a:r>
            <a:endParaRPr lang="en-US" dirty="0">
              <a:solidFill>
                <a:srgbClr val="FF0000"/>
              </a:solidFill>
              <a:latin typeface="Times New Roman" panose="02020603050405020304" pitchFamily="18" charset="0"/>
              <a:cs typeface="Times New Roman" panose="02020603050405020304" pitchFamily="18" charset="0"/>
            </a:endParaRPr>
          </a:p>
          <a:p>
            <a:pPr marL="372110" marR="5080" indent="-360045" algn="just">
              <a:lnSpc>
                <a:spcPct val="130000"/>
              </a:lnSpc>
              <a:spcBef>
                <a:spcPts val="100"/>
              </a:spcBef>
              <a:tabLst>
                <a:tab pos="600710" algn="l"/>
              </a:tabLst>
            </a:pPr>
            <a:r>
              <a:rPr lang="en-US" dirty="0">
                <a:solidFill>
                  <a:srgbClr val="0070C0"/>
                </a:solidFill>
                <a:latin typeface="Times New Roman" panose="02020603050405020304" pitchFamily="18" charset="0"/>
                <a:cs typeface="Times New Roman" panose="02020603050405020304" pitchFamily="18" charset="0"/>
              </a:rPr>
              <a:t>The fully developed conceptual schema provides the functional requirements of the enterprise. </a:t>
            </a:r>
          </a:p>
          <a:p>
            <a:pPr marL="372110" marR="5080" indent="-360045" algn="just">
              <a:lnSpc>
                <a:spcPct val="130000"/>
              </a:lnSpc>
              <a:spcBef>
                <a:spcPts val="100"/>
              </a:spcBef>
              <a:tabLst>
                <a:tab pos="600710" algn="l"/>
              </a:tabLst>
            </a:pPr>
            <a:r>
              <a:rPr lang="en-US" dirty="0">
                <a:solidFill>
                  <a:srgbClr val="0070C0"/>
                </a:solidFill>
                <a:latin typeface="Times New Roman" panose="02020603050405020304" pitchFamily="18" charset="0"/>
                <a:cs typeface="Times New Roman" panose="02020603050405020304" pitchFamily="18" charset="0"/>
              </a:rPr>
              <a:t>Functional requirements describe about what kind of operation / transaction to be performed on the data. </a:t>
            </a:r>
          </a:p>
          <a:p>
            <a:pPr marL="829310" marR="5080" lvl="1" indent="-360045" algn="just">
              <a:lnSpc>
                <a:spcPct val="130000"/>
              </a:lnSpc>
              <a:spcBef>
                <a:spcPts val="100"/>
              </a:spcBef>
              <a:tabLst>
                <a:tab pos="600710" algn="l"/>
              </a:tabLst>
            </a:pPr>
            <a:r>
              <a:rPr lang="en-US" dirty="0">
                <a:solidFill>
                  <a:srgbClr val="0070C0"/>
                </a:solidFill>
                <a:latin typeface="Times New Roman" panose="02020603050405020304" pitchFamily="18" charset="0"/>
                <a:cs typeface="Times New Roman" panose="02020603050405020304" pitchFamily="18" charset="0"/>
              </a:rPr>
              <a:t>The operations are: </a:t>
            </a:r>
          </a:p>
          <a:p>
            <a:pPr marL="926465" marR="5080" lvl="3" indent="0" algn="just">
              <a:lnSpc>
                <a:spcPct val="130000"/>
              </a:lnSpc>
              <a:spcBef>
                <a:spcPts val="100"/>
              </a:spcBef>
              <a:buNone/>
              <a:tabLst>
                <a:tab pos="600710" algn="l"/>
              </a:tabLst>
            </a:pPr>
            <a:r>
              <a:rPr lang="en-US" sz="2200"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•Updating or Modifying data • Retrieval of data for processing • Deleting the data </a:t>
            </a:r>
          </a:p>
          <a:p>
            <a:pPr marL="372110" marR="5080" indent="-360045" algn="just">
              <a:lnSpc>
                <a:spcPct val="130000"/>
              </a:lnSpc>
              <a:spcBef>
                <a:spcPts val="100"/>
              </a:spcBef>
              <a:tabLst>
                <a:tab pos="600710" algn="l"/>
              </a:tabLst>
            </a:pPr>
            <a:r>
              <a:rPr lang="en-US" dirty="0">
                <a:solidFill>
                  <a:srgbClr val="0070C0"/>
                </a:solidFill>
                <a:latin typeface="Times New Roman" panose="02020603050405020304" pitchFamily="18" charset="0"/>
                <a:cs typeface="Times New Roman" panose="02020603050405020304" pitchFamily="18" charset="0"/>
              </a:rPr>
              <a:t>Designer can review the schema to ensure it meets all the functional requirements.</a:t>
            </a:r>
            <a:endParaRPr lang="en-IN" sz="2200"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CAC6C877-5385-EE5F-225A-66EF285C2223}"/>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a:t>
            </a:fld>
            <a:endParaRPr lang="en-IN"/>
          </a:p>
        </p:txBody>
      </p:sp>
    </p:spTree>
    <p:extLst>
      <p:ext uri="{BB962C8B-B14F-4D97-AF65-F5344CB8AC3E}">
        <p14:creationId xmlns:p14="http://schemas.microsoft.com/office/powerpoint/2010/main" val="3808590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Selecting from the </a:t>
            </a:r>
            <a:r>
              <a:rPr lang="en-US">
                <a:solidFill>
                  <a:srgbClr val="FF0000"/>
                </a:solidFill>
              </a:rPr>
              <a:t>DUAL </a:t>
            </a:r>
            <a:r>
              <a:rPr lang="en-US" smtClean="0">
                <a:solidFill>
                  <a:srgbClr val="FF0000"/>
                </a:solidFill>
              </a:rPr>
              <a:t>Table</a:t>
            </a:r>
            <a:endParaRPr lang="en-IN" dirty="0">
              <a:solidFill>
                <a:srgbClr val="FF0000"/>
              </a:solidFill>
            </a:endParaRPr>
          </a:p>
        </p:txBody>
      </p:sp>
      <p:sp>
        <p:nvSpPr>
          <p:cNvPr id="3" name="Content Placeholder 2"/>
          <p:cNvSpPr>
            <a:spLocks noGrp="1"/>
          </p:cNvSpPr>
          <p:nvPr>
            <p:ph idx="1"/>
          </p:nvPr>
        </p:nvSpPr>
        <p:spPr/>
        <p:txBody>
          <a:bodyPr>
            <a:normAutofit/>
          </a:bodyPr>
          <a:lstStyle/>
          <a:p>
            <a:pPr algn="just"/>
            <a:r>
              <a:rPr lang="en-US" dirty="0" smtClean="0"/>
              <a:t>DUAL </a:t>
            </a:r>
            <a:r>
              <a:rPr lang="en-US" dirty="0"/>
              <a:t>is a table automatically created by Oracle Database along with the data dictionary. DUAL is in the schema of the user SYS but is accessible by the name DUAL to all users. It has one column, DUMMY, defined to be VARCHAR2(1), and contains one row with a value X. Selecting from the DUAL table is useful for computing a constant expression with the SELECT statement. Because DUAL has only one row, the constant is returned only once. Alternatively, you can select a constant, </a:t>
            </a:r>
            <a:r>
              <a:rPr lang="en-US" dirty="0" err="1"/>
              <a:t>pseudocolumn</a:t>
            </a:r>
            <a:r>
              <a:rPr lang="en-US" dirty="0"/>
              <a:t>, or expression from any table, but the value will be returned as many times as there are rows in the table. Refer to "About SQL Functions" for many examples of selecting a constant value from DUAL.</a:t>
            </a:r>
          </a:p>
          <a:p>
            <a:pPr algn="just"/>
            <a:endParaRPr lang="en-US" dirty="0"/>
          </a:p>
          <a:p>
            <a:pPr algn="just"/>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50</a:t>
            </a:fld>
            <a:endParaRPr lang="en-IN"/>
          </a:p>
        </p:txBody>
      </p:sp>
    </p:spTree>
    <p:extLst>
      <p:ext uri="{BB962C8B-B14F-4D97-AF65-F5344CB8AC3E}">
        <p14:creationId xmlns:p14="http://schemas.microsoft.com/office/powerpoint/2010/main" val="1946757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94857CC-73DC-C45C-7567-F6D678DD733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9BD7E65-9B5C-DB33-8655-048A40E90B8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187F4DBE-13D2-D91F-BF46-4106579B29C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ECBD6021-0D26-AC42-0401-B9C49021E808}"/>
              </a:ext>
            </a:extLst>
          </p:cNvPr>
          <p:cNvPicPr>
            <a:picLocks noChangeAspect="1"/>
          </p:cNvPicPr>
          <p:nvPr/>
        </p:nvPicPr>
        <p:blipFill>
          <a:blip r:embed="rId2"/>
          <a:stretch>
            <a:fillRect/>
          </a:stretch>
        </p:blipFill>
        <p:spPr>
          <a:xfrm>
            <a:off x="0" y="208952"/>
            <a:ext cx="12192000" cy="644009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51</a:t>
            </a:fld>
            <a:endParaRPr lang="en-IN"/>
          </a:p>
        </p:txBody>
      </p:sp>
    </p:spTree>
    <p:extLst>
      <p:ext uri="{BB962C8B-B14F-4D97-AF65-F5344CB8AC3E}">
        <p14:creationId xmlns:p14="http://schemas.microsoft.com/office/powerpoint/2010/main" val="416463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C37C3D0-FA56-865B-D9F4-E58F71A4A93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F08133D-0301-D16F-6A36-4B97D12742E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C146E9E5-1C53-09D3-BD2D-692CE9C57582}"/>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E10872A-EC58-35BD-B088-78A3F9ADFC9B}"/>
              </a:ext>
            </a:extLst>
          </p:cNvPr>
          <p:cNvPicPr>
            <a:picLocks noChangeAspect="1"/>
          </p:cNvPicPr>
          <p:nvPr/>
        </p:nvPicPr>
        <p:blipFill>
          <a:blip r:embed="rId2"/>
          <a:stretch>
            <a:fillRect/>
          </a:stretch>
        </p:blipFill>
        <p:spPr>
          <a:xfrm>
            <a:off x="0" y="203447"/>
            <a:ext cx="12192000" cy="6451106"/>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52</a:t>
            </a:fld>
            <a:endParaRPr lang="en-IN"/>
          </a:p>
        </p:txBody>
      </p:sp>
    </p:spTree>
    <p:extLst>
      <p:ext uri="{BB962C8B-B14F-4D97-AF65-F5344CB8AC3E}">
        <p14:creationId xmlns:p14="http://schemas.microsoft.com/office/powerpoint/2010/main" val="1687328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034093F-9AA9-54A4-0FFB-62B4565483D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47CFAD4-DED0-8E2A-D92D-246B9861517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3BA5931-2D86-BC68-A061-B7FFBD21757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F424DB9B-D006-8ADD-C7D7-8D74C81A7DD8}"/>
              </a:ext>
            </a:extLst>
          </p:cNvPr>
          <p:cNvPicPr>
            <a:picLocks noChangeAspect="1"/>
          </p:cNvPicPr>
          <p:nvPr/>
        </p:nvPicPr>
        <p:blipFill>
          <a:blip r:embed="rId2"/>
          <a:stretch>
            <a:fillRect/>
          </a:stretch>
        </p:blipFill>
        <p:spPr>
          <a:xfrm>
            <a:off x="0" y="270318"/>
            <a:ext cx="12192000" cy="6317363"/>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53</a:t>
            </a:fld>
            <a:endParaRPr lang="en-IN"/>
          </a:p>
        </p:txBody>
      </p:sp>
    </p:spTree>
    <p:extLst>
      <p:ext uri="{BB962C8B-B14F-4D97-AF65-F5344CB8AC3E}">
        <p14:creationId xmlns:p14="http://schemas.microsoft.com/office/powerpoint/2010/main" val="19513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EFA07D3-04D0-D4C6-449C-E19A0BBDB7B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1732827-2852-99DB-EB76-40EE5419C5C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2BBB943-73F5-FFFA-0034-253D6AAB2D4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A22683E-77DC-8EC1-4DAF-61F489FCF52D}"/>
              </a:ext>
            </a:extLst>
          </p:cNvPr>
          <p:cNvPicPr>
            <a:picLocks noChangeAspect="1"/>
          </p:cNvPicPr>
          <p:nvPr/>
        </p:nvPicPr>
        <p:blipFill>
          <a:blip r:embed="rId2"/>
          <a:stretch>
            <a:fillRect/>
          </a:stretch>
        </p:blipFill>
        <p:spPr>
          <a:xfrm>
            <a:off x="0" y="702485"/>
            <a:ext cx="12192000" cy="615551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54</a:t>
            </a:fld>
            <a:endParaRPr lang="en-IN"/>
          </a:p>
        </p:txBody>
      </p:sp>
    </p:spTree>
    <p:extLst>
      <p:ext uri="{BB962C8B-B14F-4D97-AF65-F5344CB8AC3E}">
        <p14:creationId xmlns:p14="http://schemas.microsoft.com/office/powerpoint/2010/main" val="153046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CE8FEC0-6435-2929-0177-82A0B9442FC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9A56F73-29DF-4C57-737D-E40B568000A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D37291E-C937-B07E-3975-0736ED270852}"/>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9B56D93-E098-0BA2-7D36-5B5ECA17F31D}"/>
              </a:ext>
            </a:extLst>
          </p:cNvPr>
          <p:cNvPicPr>
            <a:picLocks noChangeAspect="1"/>
          </p:cNvPicPr>
          <p:nvPr/>
        </p:nvPicPr>
        <p:blipFill>
          <a:blip r:embed="rId2"/>
          <a:stretch>
            <a:fillRect/>
          </a:stretch>
        </p:blipFill>
        <p:spPr>
          <a:xfrm>
            <a:off x="0" y="327972"/>
            <a:ext cx="12192000" cy="620205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55</a:t>
            </a:fld>
            <a:endParaRPr lang="en-IN"/>
          </a:p>
        </p:txBody>
      </p:sp>
    </p:spTree>
    <p:extLst>
      <p:ext uri="{BB962C8B-B14F-4D97-AF65-F5344CB8AC3E}">
        <p14:creationId xmlns:p14="http://schemas.microsoft.com/office/powerpoint/2010/main" val="2376137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3267490-D79A-D282-52F5-AB0791FF7D1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5F0915C-FCC2-28F6-EA42-D0FF8F18A77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1C282C0-4D19-BFC6-3083-98DB8867D60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5F4AE96B-193A-FE94-3244-F67E017F0FF8}"/>
              </a:ext>
            </a:extLst>
          </p:cNvPr>
          <p:cNvPicPr>
            <a:picLocks noChangeAspect="1"/>
          </p:cNvPicPr>
          <p:nvPr/>
        </p:nvPicPr>
        <p:blipFill>
          <a:blip r:embed="rId2"/>
          <a:stretch>
            <a:fillRect/>
          </a:stretch>
        </p:blipFill>
        <p:spPr>
          <a:xfrm>
            <a:off x="0" y="204212"/>
            <a:ext cx="12192000" cy="6449576"/>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56</a:t>
            </a:fld>
            <a:endParaRPr lang="en-IN"/>
          </a:p>
        </p:txBody>
      </p:sp>
    </p:spTree>
    <p:extLst>
      <p:ext uri="{BB962C8B-B14F-4D97-AF65-F5344CB8AC3E}">
        <p14:creationId xmlns:p14="http://schemas.microsoft.com/office/powerpoint/2010/main" val="81259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C1A24E2-97B8-6B1E-8B9D-52E3E2FCFBD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2F57977-054F-1035-CC30-A5343C6C942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507122E-4ADF-95AF-A6D8-EE5241D9CAFA}"/>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EEC32A69-6725-5D5A-8F88-5ACA51EC4441}"/>
              </a:ext>
            </a:extLst>
          </p:cNvPr>
          <p:cNvPicPr>
            <a:picLocks noChangeAspect="1"/>
          </p:cNvPicPr>
          <p:nvPr/>
        </p:nvPicPr>
        <p:blipFill>
          <a:blip r:embed="rId2"/>
          <a:stretch>
            <a:fillRect/>
          </a:stretch>
        </p:blipFill>
        <p:spPr>
          <a:xfrm>
            <a:off x="0" y="523311"/>
            <a:ext cx="12192000" cy="581137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57</a:t>
            </a:fld>
            <a:endParaRPr lang="en-IN"/>
          </a:p>
        </p:txBody>
      </p:sp>
    </p:spTree>
    <p:extLst>
      <p:ext uri="{BB962C8B-B14F-4D97-AF65-F5344CB8AC3E}">
        <p14:creationId xmlns:p14="http://schemas.microsoft.com/office/powerpoint/2010/main" val="1431427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FA6D1CB-F9F5-5A3B-C3D6-61E775C7E14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5305538-758A-1852-9CAB-727E86EAD00B}"/>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B189DB3A-6879-F9B8-F7A9-578E2FA2408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C95B409-1FBA-4D63-5447-E78F77D4AAE0}"/>
              </a:ext>
            </a:extLst>
          </p:cNvPr>
          <p:cNvPicPr>
            <a:picLocks noChangeAspect="1"/>
          </p:cNvPicPr>
          <p:nvPr/>
        </p:nvPicPr>
        <p:blipFill>
          <a:blip r:embed="rId2"/>
          <a:stretch>
            <a:fillRect/>
          </a:stretch>
        </p:blipFill>
        <p:spPr>
          <a:xfrm>
            <a:off x="0" y="203447"/>
            <a:ext cx="12192000" cy="6451106"/>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58</a:t>
            </a:fld>
            <a:endParaRPr lang="en-IN"/>
          </a:p>
        </p:txBody>
      </p:sp>
    </p:spTree>
    <p:extLst>
      <p:ext uri="{BB962C8B-B14F-4D97-AF65-F5344CB8AC3E}">
        <p14:creationId xmlns:p14="http://schemas.microsoft.com/office/powerpoint/2010/main" val="375779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F7BBF58-3EEC-CF10-E47B-3F1FA0FEC51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12BC153-5FF6-25F1-9F6C-0B3CB170BF1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5B2DDDD2-CF2F-29E7-316D-2A1E2B735273}"/>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4CCD30F-24D7-9D02-09A9-7879B195664E}"/>
              </a:ext>
            </a:extLst>
          </p:cNvPr>
          <p:cNvPicPr>
            <a:picLocks noChangeAspect="1"/>
          </p:cNvPicPr>
          <p:nvPr/>
        </p:nvPicPr>
        <p:blipFill>
          <a:blip r:embed="rId2"/>
          <a:stretch>
            <a:fillRect/>
          </a:stretch>
        </p:blipFill>
        <p:spPr>
          <a:xfrm>
            <a:off x="0" y="226160"/>
            <a:ext cx="12192000" cy="6405679"/>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59</a:t>
            </a:fld>
            <a:endParaRPr lang="en-IN"/>
          </a:p>
        </p:txBody>
      </p:sp>
    </p:spTree>
    <p:extLst>
      <p:ext uri="{BB962C8B-B14F-4D97-AF65-F5344CB8AC3E}">
        <p14:creationId xmlns:p14="http://schemas.microsoft.com/office/powerpoint/2010/main" val="136773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884C354-9FF8-AA7E-166C-6640CB53951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AFE932B-4D39-E300-6B14-2CE5DFF777C0}"/>
              </a:ext>
            </a:extLst>
          </p:cNvPr>
          <p:cNvSpPr>
            <a:spLocks noGrp="1"/>
          </p:cNvSpPr>
          <p:nvPr>
            <p:ph type="title"/>
          </p:nvPr>
        </p:nvSpPr>
        <p:spPr>
          <a:xfrm>
            <a:off x="806824" y="0"/>
            <a:ext cx="10515600" cy="522380"/>
          </a:xfrm>
        </p:spPr>
        <p:txBody>
          <a:bodyPr>
            <a:noAutofit/>
          </a:bodyPr>
          <a:lstStyle/>
          <a:p>
            <a:r>
              <a:rPr lang="en-IN" sz="4000" dirty="0">
                <a:solidFill>
                  <a:srgbClr val="C00000"/>
                </a:solidFill>
              </a:rPr>
              <a:t>S-1 SLO-2 :Design process</a:t>
            </a:r>
          </a:p>
        </p:txBody>
      </p:sp>
      <p:sp>
        <p:nvSpPr>
          <p:cNvPr id="3" name="Content Placeholder 2">
            <a:extLst>
              <a:ext uri="{FF2B5EF4-FFF2-40B4-BE49-F238E27FC236}">
                <a16:creationId xmlns="" xmlns:a16="http://schemas.microsoft.com/office/drawing/2014/main" id="{9205338E-8A8F-F140-CC1F-F1EB1DAD0D12}"/>
              </a:ext>
            </a:extLst>
          </p:cNvPr>
          <p:cNvSpPr>
            <a:spLocks noGrp="1"/>
          </p:cNvSpPr>
          <p:nvPr>
            <p:ph idx="1"/>
          </p:nvPr>
        </p:nvSpPr>
        <p:spPr>
          <a:xfrm>
            <a:off x="80683" y="522380"/>
            <a:ext cx="11967882" cy="6263902"/>
          </a:xfrm>
        </p:spPr>
        <p:txBody>
          <a:bodyPr>
            <a:normAutofit/>
          </a:bodyPr>
          <a:lstStyle/>
          <a:p>
            <a:pPr marL="372110" marR="5080" indent="-360045" algn="just">
              <a:lnSpc>
                <a:spcPct val="150000"/>
              </a:lnSpc>
              <a:spcBef>
                <a:spcPts val="100"/>
              </a:spcBef>
              <a:tabLst>
                <a:tab pos="600710" algn="l"/>
              </a:tabLst>
            </a:pPr>
            <a:r>
              <a:rPr lang="en-US" sz="3200" dirty="0">
                <a:solidFill>
                  <a:srgbClr val="FF0000"/>
                </a:solidFill>
                <a:latin typeface="Times New Roman" panose="02020603050405020304" pitchFamily="18" charset="0"/>
                <a:cs typeface="Times New Roman" panose="02020603050405020304" pitchFamily="18" charset="0"/>
              </a:rPr>
              <a:t>Design Process </a:t>
            </a:r>
          </a:p>
          <a:p>
            <a:pPr marL="469265" marR="5080" lvl="1"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✔The process of moving from an abstract data model to the implementation of the database proceeds in two final design phases. </a:t>
            </a:r>
          </a:p>
          <a:p>
            <a:pPr marL="372110" marR="5080" indent="-360045" algn="just">
              <a:lnSpc>
                <a:spcPct val="150000"/>
              </a:lnSpc>
              <a:spcBef>
                <a:spcPts val="100"/>
              </a:spcBef>
              <a:tabLst>
                <a:tab pos="600710" algn="l"/>
              </a:tabLst>
            </a:pPr>
            <a:r>
              <a:rPr lang="en-US" sz="3200" dirty="0">
                <a:solidFill>
                  <a:srgbClr val="FF0000"/>
                </a:solidFill>
                <a:latin typeface="Times New Roman" panose="02020603050405020304" pitchFamily="18" charset="0"/>
                <a:cs typeface="Times New Roman" panose="02020603050405020304" pitchFamily="18" charset="0"/>
              </a:rPr>
              <a:t>Logical Design Phase </a:t>
            </a:r>
          </a:p>
          <a:p>
            <a:pPr marL="469265" marR="5080" lvl="1"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✔The designer maps the high level conceptual schema onto the data model</a:t>
            </a:r>
          </a:p>
          <a:p>
            <a:pPr marL="372110" marR="5080" indent="-360045" algn="just">
              <a:lnSpc>
                <a:spcPct val="150000"/>
              </a:lnSpc>
              <a:spcBef>
                <a:spcPts val="100"/>
              </a:spcBef>
              <a:tabLst>
                <a:tab pos="600710" algn="l"/>
              </a:tabLst>
            </a:pPr>
            <a:r>
              <a:rPr lang="en-US" sz="3200" dirty="0">
                <a:solidFill>
                  <a:srgbClr val="FF0000"/>
                </a:solidFill>
                <a:latin typeface="Times New Roman" panose="02020603050405020304" pitchFamily="18" charset="0"/>
                <a:cs typeface="Times New Roman" panose="02020603050405020304" pitchFamily="18" charset="0"/>
              </a:rPr>
              <a:t>Physical Design Phase </a:t>
            </a:r>
          </a:p>
          <a:p>
            <a:pPr marL="469265" marR="5080" lvl="1"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✔The physical features of database are specified </a:t>
            </a:r>
          </a:p>
          <a:p>
            <a:pPr marL="926465" marR="5080" lvl="2" indent="0" algn="just">
              <a:lnSpc>
                <a:spcPct val="16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File organization</a:t>
            </a:r>
          </a:p>
          <a:p>
            <a:pPr marL="926465" marR="5080" lvl="2" indent="0" algn="just">
              <a:lnSpc>
                <a:spcPct val="160000"/>
              </a:lnSpc>
              <a:spcBef>
                <a:spcPts val="100"/>
              </a:spcBef>
              <a:buNone/>
              <a:tabLst>
                <a:tab pos="600710" algn="l"/>
              </a:tabLst>
            </a:pPr>
            <a:r>
              <a:rPr lang="en-US" sz="2400" dirty="0">
                <a:solidFill>
                  <a:srgbClr val="0070C0"/>
                </a:solidFill>
                <a:latin typeface="Times New Roman" panose="02020603050405020304" pitchFamily="18" charset="0"/>
                <a:cs typeface="Times New Roman" panose="02020603050405020304" pitchFamily="18" charset="0"/>
              </a:rPr>
              <a:t> • Internal storage structures</a:t>
            </a:r>
          </a:p>
        </p:txBody>
      </p:sp>
      <p:pic>
        <p:nvPicPr>
          <p:cNvPr id="4" name="Picture 3">
            <a:extLst>
              <a:ext uri="{FF2B5EF4-FFF2-40B4-BE49-F238E27FC236}">
                <a16:creationId xmlns="" xmlns:a16="http://schemas.microsoft.com/office/drawing/2014/main" id="{319F08DB-09C0-2595-BE91-0FB09E605153}"/>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a:t>
            </a:fld>
            <a:endParaRPr lang="en-IN"/>
          </a:p>
        </p:txBody>
      </p:sp>
    </p:spTree>
    <p:extLst>
      <p:ext uri="{BB962C8B-B14F-4D97-AF65-F5344CB8AC3E}">
        <p14:creationId xmlns:p14="http://schemas.microsoft.com/office/powerpoint/2010/main" val="2837230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1B46DEB-8A43-F6F9-1E31-AEDAF681816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4207CE4-DB66-6DF7-22FB-248CF8D7FFF0}"/>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C08AC0B-57DD-B6A2-DE38-73BBFE54CA6E}"/>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66C40CF2-E00F-3F0A-FFBE-0DCE530E580E}"/>
              </a:ext>
            </a:extLst>
          </p:cNvPr>
          <p:cNvPicPr>
            <a:picLocks noChangeAspect="1"/>
          </p:cNvPicPr>
          <p:nvPr/>
        </p:nvPicPr>
        <p:blipFill>
          <a:blip r:embed="rId2"/>
          <a:stretch>
            <a:fillRect/>
          </a:stretch>
        </p:blipFill>
        <p:spPr>
          <a:xfrm>
            <a:off x="0" y="359833"/>
            <a:ext cx="12192000" cy="6138334"/>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60</a:t>
            </a:fld>
            <a:endParaRPr lang="en-IN"/>
          </a:p>
        </p:txBody>
      </p:sp>
    </p:spTree>
    <p:extLst>
      <p:ext uri="{BB962C8B-B14F-4D97-AF65-F5344CB8AC3E}">
        <p14:creationId xmlns:p14="http://schemas.microsoft.com/office/powerpoint/2010/main" val="4175179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906EBE3-44A8-D493-F4CE-BC75DCF78AF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EB4CDEB-9A1A-02BA-639F-2434E9EBDB3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1B5E3F6C-991F-F37B-CB6B-D236CE053992}"/>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2B76F24-4A71-586C-58CC-4E22AAACDB57}"/>
              </a:ext>
            </a:extLst>
          </p:cNvPr>
          <p:cNvPicPr>
            <a:picLocks noChangeAspect="1"/>
          </p:cNvPicPr>
          <p:nvPr/>
        </p:nvPicPr>
        <p:blipFill>
          <a:blip r:embed="rId2"/>
          <a:stretch>
            <a:fillRect/>
          </a:stretch>
        </p:blipFill>
        <p:spPr>
          <a:xfrm>
            <a:off x="0" y="345091"/>
            <a:ext cx="12192000" cy="6167817"/>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61</a:t>
            </a:fld>
            <a:endParaRPr lang="en-IN"/>
          </a:p>
        </p:txBody>
      </p:sp>
    </p:spTree>
    <p:extLst>
      <p:ext uri="{BB962C8B-B14F-4D97-AF65-F5344CB8AC3E}">
        <p14:creationId xmlns:p14="http://schemas.microsoft.com/office/powerpoint/2010/main" val="3204456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CA9F1D5-599D-FD59-2DCB-2D772A97A2C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AC1C7DB-90D4-CC1A-5D72-49099E706D4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835D9A1-6BD2-5A6B-C91C-43D2F5CA17B2}"/>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C9E3B268-4FDA-C997-687E-874D0D1E400F}"/>
              </a:ext>
            </a:extLst>
          </p:cNvPr>
          <p:cNvPicPr>
            <a:picLocks noChangeAspect="1"/>
          </p:cNvPicPr>
          <p:nvPr/>
        </p:nvPicPr>
        <p:blipFill>
          <a:blip r:embed="rId2"/>
          <a:stretch>
            <a:fillRect/>
          </a:stretch>
        </p:blipFill>
        <p:spPr>
          <a:xfrm>
            <a:off x="0" y="241105"/>
            <a:ext cx="12192000" cy="6375789"/>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62</a:t>
            </a:fld>
            <a:endParaRPr lang="en-IN"/>
          </a:p>
        </p:txBody>
      </p:sp>
    </p:spTree>
    <p:extLst>
      <p:ext uri="{BB962C8B-B14F-4D97-AF65-F5344CB8AC3E}">
        <p14:creationId xmlns:p14="http://schemas.microsoft.com/office/powerpoint/2010/main" val="3537725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F9D15F9-DFF0-BEA7-2A79-1BF8E52EECA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F579B5E-8A81-1466-9C7A-EA5D274B3345}"/>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B7B7B9CA-C234-5FE4-03E3-490AEECB249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C2D17EF-6D94-D21F-1C8D-D172F64DA124}"/>
              </a:ext>
            </a:extLst>
          </p:cNvPr>
          <p:cNvPicPr>
            <a:picLocks noChangeAspect="1"/>
          </p:cNvPicPr>
          <p:nvPr/>
        </p:nvPicPr>
        <p:blipFill>
          <a:blip r:embed="rId2"/>
          <a:stretch>
            <a:fillRect/>
          </a:stretch>
        </p:blipFill>
        <p:spPr>
          <a:xfrm>
            <a:off x="0" y="387381"/>
            <a:ext cx="12192000" cy="608323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63</a:t>
            </a:fld>
            <a:endParaRPr lang="en-IN"/>
          </a:p>
        </p:txBody>
      </p:sp>
    </p:spTree>
    <p:extLst>
      <p:ext uri="{BB962C8B-B14F-4D97-AF65-F5344CB8AC3E}">
        <p14:creationId xmlns:p14="http://schemas.microsoft.com/office/powerpoint/2010/main" val="4098216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5E314DA-7406-93CA-8A72-E71AF329819B}"/>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FBA9E94-85FB-20EB-F290-F0AA03860802}"/>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CD237C9-3F86-2664-FC7F-91F54AABEB65}"/>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2F54333C-7C9B-32B4-E470-A1C6257ADBEC}"/>
              </a:ext>
            </a:extLst>
          </p:cNvPr>
          <p:cNvPicPr>
            <a:picLocks noChangeAspect="1"/>
          </p:cNvPicPr>
          <p:nvPr/>
        </p:nvPicPr>
        <p:blipFill>
          <a:blip r:embed="rId2"/>
          <a:stretch>
            <a:fillRect/>
          </a:stretch>
        </p:blipFill>
        <p:spPr>
          <a:xfrm>
            <a:off x="98611" y="428220"/>
            <a:ext cx="12021671" cy="6342217"/>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64</a:t>
            </a:fld>
            <a:endParaRPr lang="en-IN"/>
          </a:p>
        </p:txBody>
      </p:sp>
    </p:spTree>
    <p:extLst>
      <p:ext uri="{BB962C8B-B14F-4D97-AF65-F5344CB8AC3E}">
        <p14:creationId xmlns:p14="http://schemas.microsoft.com/office/powerpoint/2010/main" val="2885034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9227683-4A5E-8211-6B9E-8CFE7B6E3C0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62C7269-6E26-F83D-FC5B-AE7485D584F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8A30CB8D-87B1-7950-2015-0C71B5D3FDD9}"/>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8E3BC4B-0C57-11B3-7FDC-38507FA71470}"/>
              </a:ext>
            </a:extLst>
          </p:cNvPr>
          <p:cNvPicPr>
            <a:picLocks noChangeAspect="1"/>
          </p:cNvPicPr>
          <p:nvPr/>
        </p:nvPicPr>
        <p:blipFill>
          <a:blip r:embed="rId2"/>
          <a:stretch>
            <a:fillRect/>
          </a:stretch>
        </p:blipFill>
        <p:spPr>
          <a:xfrm>
            <a:off x="0" y="211195"/>
            <a:ext cx="12192000" cy="643561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65</a:t>
            </a:fld>
            <a:endParaRPr lang="en-IN"/>
          </a:p>
        </p:txBody>
      </p:sp>
    </p:spTree>
    <p:extLst>
      <p:ext uri="{BB962C8B-B14F-4D97-AF65-F5344CB8AC3E}">
        <p14:creationId xmlns:p14="http://schemas.microsoft.com/office/powerpoint/2010/main" val="1950844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15D5BA5-3AE4-D85C-7010-15FE584089B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DF8C7CB-8FCC-D9B5-DFE3-75E568E9188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DA30449-83E8-A557-3585-D13D823C25B8}"/>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FB225C27-DAAF-34B4-7A61-DA60162D91A1}"/>
              </a:ext>
            </a:extLst>
          </p:cNvPr>
          <p:cNvPicPr>
            <a:picLocks noChangeAspect="1"/>
          </p:cNvPicPr>
          <p:nvPr/>
        </p:nvPicPr>
        <p:blipFill>
          <a:blip r:embed="rId2"/>
          <a:stretch>
            <a:fillRect/>
          </a:stretch>
        </p:blipFill>
        <p:spPr>
          <a:xfrm>
            <a:off x="0" y="194474"/>
            <a:ext cx="12192000" cy="646905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66</a:t>
            </a:fld>
            <a:endParaRPr lang="en-IN"/>
          </a:p>
        </p:txBody>
      </p:sp>
    </p:spTree>
    <p:extLst>
      <p:ext uri="{BB962C8B-B14F-4D97-AF65-F5344CB8AC3E}">
        <p14:creationId xmlns:p14="http://schemas.microsoft.com/office/powerpoint/2010/main" val="3876198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AA2EC21-BF65-FC65-2E72-D6BEA0B1A98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AE782AC-BEA9-1386-F030-40D6A4263E3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95B2DFA-11D3-6AD3-F702-AD6CAC09052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F68C40F6-DA61-5D73-26CD-9484267520BD}"/>
              </a:ext>
            </a:extLst>
          </p:cNvPr>
          <p:cNvPicPr>
            <a:picLocks noChangeAspect="1"/>
          </p:cNvPicPr>
          <p:nvPr/>
        </p:nvPicPr>
        <p:blipFill>
          <a:blip r:embed="rId2"/>
          <a:stretch>
            <a:fillRect/>
          </a:stretch>
        </p:blipFill>
        <p:spPr>
          <a:xfrm>
            <a:off x="0" y="243129"/>
            <a:ext cx="12192000" cy="63717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67</a:t>
            </a:fld>
            <a:endParaRPr lang="en-IN"/>
          </a:p>
        </p:txBody>
      </p:sp>
    </p:spTree>
    <p:extLst>
      <p:ext uri="{BB962C8B-B14F-4D97-AF65-F5344CB8AC3E}">
        <p14:creationId xmlns:p14="http://schemas.microsoft.com/office/powerpoint/2010/main" val="2803613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52835EC-F543-C90A-1B96-38B45DA5101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18590F1-2C40-4786-63B5-FB09FC977B7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1D0F1A47-A76C-3C9D-81D8-42BF5C89C8E6}"/>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D006594-6F84-2824-8148-103BAD464F30}"/>
              </a:ext>
            </a:extLst>
          </p:cNvPr>
          <p:cNvPicPr>
            <a:picLocks noChangeAspect="1"/>
          </p:cNvPicPr>
          <p:nvPr/>
        </p:nvPicPr>
        <p:blipFill>
          <a:blip r:embed="rId2"/>
          <a:stretch>
            <a:fillRect/>
          </a:stretch>
        </p:blipFill>
        <p:spPr>
          <a:xfrm>
            <a:off x="0" y="175540"/>
            <a:ext cx="12192000" cy="6506919"/>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68</a:t>
            </a:fld>
            <a:endParaRPr lang="en-IN"/>
          </a:p>
        </p:txBody>
      </p:sp>
    </p:spTree>
    <p:extLst>
      <p:ext uri="{BB962C8B-B14F-4D97-AF65-F5344CB8AC3E}">
        <p14:creationId xmlns:p14="http://schemas.microsoft.com/office/powerpoint/2010/main" val="3097132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7A4D003-7F27-D9C4-3C62-5921CC04F76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F8BC5CC-EA57-7004-91A3-29D305D0181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05DA7DD-6746-68B1-6550-3017479E0254}"/>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D7B9FA4-3BCB-FCAA-3340-BBA61BC5FE18}"/>
              </a:ext>
            </a:extLst>
          </p:cNvPr>
          <p:cNvPicPr>
            <a:picLocks noChangeAspect="1"/>
          </p:cNvPicPr>
          <p:nvPr/>
        </p:nvPicPr>
        <p:blipFill>
          <a:blip r:embed="rId2"/>
          <a:stretch>
            <a:fillRect/>
          </a:stretch>
        </p:blipFill>
        <p:spPr>
          <a:xfrm>
            <a:off x="0" y="236262"/>
            <a:ext cx="12192000" cy="638547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69</a:t>
            </a:fld>
            <a:endParaRPr lang="en-IN"/>
          </a:p>
        </p:txBody>
      </p:sp>
    </p:spTree>
    <p:extLst>
      <p:ext uri="{BB962C8B-B14F-4D97-AF65-F5344CB8AC3E}">
        <p14:creationId xmlns:p14="http://schemas.microsoft.com/office/powerpoint/2010/main" val="408034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F7C2616-B1DE-3EC7-08CF-2DF7F8353B5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6CEBB9A-0C0E-1E0F-9B8E-1E852C64D177}"/>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3" name="Content Placeholder 2">
            <a:extLst>
              <a:ext uri="{FF2B5EF4-FFF2-40B4-BE49-F238E27FC236}">
                <a16:creationId xmlns="" xmlns:a16="http://schemas.microsoft.com/office/drawing/2014/main" id="{6AEE1351-6CDA-E520-6D3D-B33BF15E21E2}"/>
              </a:ext>
            </a:extLst>
          </p:cNvPr>
          <p:cNvSpPr>
            <a:spLocks noGrp="1"/>
          </p:cNvSpPr>
          <p:nvPr>
            <p:ph idx="1"/>
          </p:nvPr>
        </p:nvSpPr>
        <p:spPr>
          <a:xfrm>
            <a:off x="112059" y="782357"/>
            <a:ext cx="11967882" cy="6263902"/>
          </a:xfrm>
        </p:spPr>
        <p:txBody>
          <a:bodyPr>
            <a:normAutofit/>
          </a:bodyPr>
          <a:lstStyle/>
          <a:p>
            <a:pPr marL="12065" marR="5080" indent="0" algn="just">
              <a:lnSpc>
                <a:spcPct val="150000"/>
              </a:lnSpc>
              <a:spcBef>
                <a:spcPts val="100"/>
              </a:spcBef>
              <a:buNone/>
              <a:tabLst>
                <a:tab pos="600710" algn="l"/>
              </a:tabLst>
            </a:pPr>
            <a:r>
              <a:rPr lang="en-US" sz="3200" dirty="0">
                <a:solidFill>
                  <a:srgbClr val="FF0000"/>
                </a:solidFill>
                <a:latin typeface="Times New Roman" panose="02020603050405020304" pitchFamily="18" charset="0"/>
                <a:cs typeface="Times New Roman" panose="02020603050405020304" pitchFamily="18" charset="0"/>
              </a:rPr>
              <a:t>Database Design for a University </a:t>
            </a:r>
          </a:p>
          <a:p>
            <a:pPr marL="469265" marR="5080" lvl="1"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a:t>
            </a:r>
            <a:r>
              <a:rPr lang="en-US" sz="3200" dirty="0">
                <a:solidFill>
                  <a:srgbClr val="0070C0"/>
                </a:solidFill>
                <a:latin typeface="Times New Roman" panose="02020603050405020304" pitchFamily="18" charset="0"/>
                <a:cs typeface="Times New Roman" panose="02020603050405020304" pitchFamily="18" charset="0"/>
              </a:rPr>
              <a:t>The initial specifications of the user requirements may collected</a:t>
            </a:r>
          </a:p>
          <a:p>
            <a:pPr marL="926465" marR="5080" lvl="2"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	• </a:t>
            </a:r>
            <a:r>
              <a:rPr lang="en-US" sz="2800" dirty="0">
                <a:solidFill>
                  <a:srgbClr val="0070C0"/>
                </a:solidFill>
                <a:latin typeface="Times New Roman" panose="02020603050405020304" pitchFamily="18" charset="0"/>
                <a:cs typeface="Times New Roman" panose="02020603050405020304" pitchFamily="18" charset="0"/>
              </a:rPr>
              <a:t>Discussion with database users</a:t>
            </a:r>
          </a:p>
          <a:p>
            <a:pPr marL="926465" marR="5080" lvl="2" indent="0" algn="just">
              <a:lnSpc>
                <a:spcPct val="150000"/>
              </a:lnSpc>
              <a:spcBef>
                <a:spcPts val="100"/>
              </a:spcBef>
              <a:buNone/>
              <a:tabLst>
                <a:tab pos="600710" algn="l"/>
              </a:tabLst>
            </a:pPr>
            <a:r>
              <a:rPr lang="en-US" sz="2800" dirty="0">
                <a:solidFill>
                  <a:srgbClr val="0070C0"/>
                </a:solidFill>
                <a:latin typeface="Times New Roman" panose="02020603050405020304" pitchFamily="18" charset="0"/>
                <a:cs typeface="Times New Roman" panose="02020603050405020304" pitchFamily="18" charset="0"/>
              </a:rPr>
              <a:t>	• Designer’s own analysis </a:t>
            </a:r>
          </a:p>
          <a:p>
            <a:pPr marL="12065" marR="5080" indent="0" algn="just">
              <a:lnSpc>
                <a:spcPct val="150000"/>
              </a:lnSpc>
              <a:spcBef>
                <a:spcPts val="100"/>
              </a:spcBef>
              <a:buNone/>
              <a:tabLst>
                <a:tab pos="600710" algn="l"/>
              </a:tabLst>
            </a:pPr>
            <a:r>
              <a:rPr lang="en-US" dirty="0">
                <a:solidFill>
                  <a:srgbClr val="0070C0"/>
                </a:solidFill>
                <a:latin typeface="Times New Roman" panose="02020603050405020304" pitchFamily="18" charset="0"/>
                <a:cs typeface="Times New Roman" panose="02020603050405020304" pitchFamily="18" charset="0"/>
              </a:rPr>
              <a:t>	✔</a:t>
            </a:r>
            <a:r>
              <a:rPr lang="en-US" sz="3200" dirty="0">
                <a:solidFill>
                  <a:srgbClr val="0070C0"/>
                </a:solidFill>
                <a:latin typeface="Times New Roman" panose="02020603050405020304" pitchFamily="18" charset="0"/>
                <a:cs typeface="Times New Roman" panose="02020603050405020304" pitchFamily="18" charset="0"/>
              </a:rPr>
              <a:t>It helps to design the conceptual structure of database</a:t>
            </a:r>
          </a:p>
        </p:txBody>
      </p:sp>
      <p:pic>
        <p:nvPicPr>
          <p:cNvPr id="4" name="Picture 3">
            <a:extLst>
              <a:ext uri="{FF2B5EF4-FFF2-40B4-BE49-F238E27FC236}">
                <a16:creationId xmlns="" xmlns:a16="http://schemas.microsoft.com/office/drawing/2014/main" id="{E5D4F4F7-BDCC-28D1-894C-546C850A1D59}"/>
              </a:ext>
            </a:extLst>
          </p:cNvPr>
          <p:cNvPicPr>
            <a:picLocks noChangeAspect="1"/>
          </p:cNvPicPr>
          <p:nvPr/>
        </p:nvPicPr>
        <p:blipFill>
          <a:blip r:embed="rId2"/>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7</a:t>
            </a:fld>
            <a:endParaRPr lang="en-IN"/>
          </a:p>
        </p:txBody>
      </p:sp>
    </p:spTree>
    <p:extLst>
      <p:ext uri="{BB962C8B-B14F-4D97-AF65-F5344CB8AC3E}">
        <p14:creationId xmlns:p14="http://schemas.microsoft.com/office/powerpoint/2010/main" val="2555211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0F8D57-6BD1-6489-FA1A-C6754207687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0015CD1-D61D-E084-8537-C62C74D45C52}"/>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D02A7D3-C29E-532F-7CEB-AC90169A719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93295075-C627-83AE-A3C0-A700AE5CC0F4}"/>
              </a:ext>
            </a:extLst>
          </p:cNvPr>
          <p:cNvPicPr>
            <a:picLocks noChangeAspect="1"/>
          </p:cNvPicPr>
          <p:nvPr/>
        </p:nvPicPr>
        <p:blipFill>
          <a:blip r:embed="rId2"/>
          <a:stretch>
            <a:fillRect/>
          </a:stretch>
        </p:blipFill>
        <p:spPr>
          <a:xfrm>
            <a:off x="71718" y="355670"/>
            <a:ext cx="12120282" cy="6146659"/>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70</a:t>
            </a:fld>
            <a:endParaRPr lang="en-IN"/>
          </a:p>
        </p:txBody>
      </p:sp>
    </p:spTree>
    <p:extLst>
      <p:ext uri="{BB962C8B-B14F-4D97-AF65-F5344CB8AC3E}">
        <p14:creationId xmlns:p14="http://schemas.microsoft.com/office/powerpoint/2010/main" val="1576154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1B212DE-3AFA-D6AE-6F75-CAEB5010C71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FD11141-FD5D-0B76-B02E-5BDB57C765D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59D393D-9D82-2B1C-E9DB-EF9CCF7238CE}"/>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19DAD706-9B0E-5355-D334-FE5891E4D6A2}"/>
              </a:ext>
            </a:extLst>
          </p:cNvPr>
          <p:cNvPicPr>
            <a:picLocks noChangeAspect="1"/>
          </p:cNvPicPr>
          <p:nvPr/>
        </p:nvPicPr>
        <p:blipFill>
          <a:blip r:embed="rId2"/>
          <a:stretch>
            <a:fillRect/>
          </a:stretch>
        </p:blipFill>
        <p:spPr>
          <a:xfrm>
            <a:off x="0" y="239085"/>
            <a:ext cx="12192000" cy="637983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71</a:t>
            </a:fld>
            <a:endParaRPr lang="en-IN"/>
          </a:p>
        </p:txBody>
      </p:sp>
    </p:spTree>
    <p:extLst>
      <p:ext uri="{BB962C8B-B14F-4D97-AF65-F5344CB8AC3E}">
        <p14:creationId xmlns:p14="http://schemas.microsoft.com/office/powerpoint/2010/main" val="13061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1517FC8-C6DF-EEC5-AA6F-68990A5A763D}"/>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12FC732-CD1B-836D-40B0-BAB6B0965C2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3382E04-9E4B-E82E-69D1-A0D676CAC58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293F900-3DB7-C3A1-40A1-81307E440E0B}"/>
              </a:ext>
            </a:extLst>
          </p:cNvPr>
          <p:cNvPicPr>
            <a:picLocks noChangeAspect="1"/>
          </p:cNvPicPr>
          <p:nvPr/>
        </p:nvPicPr>
        <p:blipFill>
          <a:blip r:embed="rId2"/>
          <a:stretch>
            <a:fillRect/>
          </a:stretch>
        </p:blipFill>
        <p:spPr>
          <a:xfrm>
            <a:off x="0" y="156944"/>
            <a:ext cx="12192000" cy="654411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72</a:t>
            </a:fld>
            <a:endParaRPr lang="en-IN"/>
          </a:p>
        </p:txBody>
      </p:sp>
    </p:spTree>
    <p:extLst>
      <p:ext uri="{BB962C8B-B14F-4D97-AF65-F5344CB8AC3E}">
        <p14:creationId xmlns:p14="http://schemas.microsoft.com/office/powerpoint/2010/main" val="3610189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058C719-2EAC-0281-A415-7E1DB09558F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AB0DC66-DAD0-D978-BF96-5FDDCEE2A4A2}"/>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5DF5400-F2CE-75CD-A82F-A07B99EC2C0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9C53F9BB-9DB2-343B-514D-B13D09BE111F}"/>
              </a:ext>
            </a:extLst>
          </p:cNvPr>
          <p:cNvPicPr>
            <a:picLocks noChangeAspect="1"/>
          </p:cNvPicPr>
          <p:nvPr/>
        </p:nvPicPr>
        <p:blipFill>
          <a:blip r:embed="rId2"/>
          <a:stretch>
            <a:fillRect/>
          </a:stretch>
        </p:blipFill>
        <p:spPr>
          <a:xfrm>
            <a:off x="0" y="248049"/>
            <a:ext cx="12192000" cy="6618915"/>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73</a:t>
            </a:fld>
            <a:endParaRPr lang="en-IN"/>
          </a:p>
        </p:txBody>
      </p:sp>
    </p:spTree>
    <p:extLst>
      <p:ext uri="{BB962C8B-B14F-4D97-AF65-F5344CB8AC3E}">
        <p14:creationId xmlns:p14="http://schemas.microsoft.com/office/powerpoint/2010/main" val="2412311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Domain constraints in DBMS are the set of rules which defines what kind of attributes can be stored in an entity (a table that stores data). Domain Constraints help us to enter the data into the table according to the particular data type.</a:t>
            </a: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74</a:t>
            </a:fld>
            <a:endParaRPr lang="en-IN"/>
          </a:p>
        </p:txBody>
      </p:sp>
    </p:spTree>
    <p:extLst>
      <p:ext uri="{BB962C8B-B14F-4D97-AF65-F5344CB8AC3E}">
        <p14:creationId xmlns:p14="http://schemas.microsoft.com/office/powerpoint/2010/main" val="1516011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BC4DBFC-F507-22E9-4B8A-327F8FC48EF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B408477-5441-09CA-F3F2-B88F696C170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2FFD808-DAA8-A13C-B7D3-D4BE6A825E27}"/>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318FDA2C-42D2-D0B0-A02F-088340FFF170}"/>
              </a:ext>
            </a:extLst>
          </p:cNvPr>
          <p:cNvPicPr>
            <a:picLocks noChangeAspect="1"/>
          </p:cNvPicPr>
          <p:nvPr/>
        </p:nvPicPr>
        <p:blipFill>
          <a:blip r:embed="rId2"/>
          <a:stretch>
            <a:fillRect/>
          </a:stretch>
        </p:blipFill>
        <p:spPr>
          <a:xfrm>
            <a:off x="0" y="151763"/>
            <a:ext cx="12192000" cy="6554473"/>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75</a:t>
            </a:fld>
            <a:endParaRPr lang="en-IN"/>
          </a:p>
        </p:txBody>
      </p:sp>
    </p:spTree>
    <p:extLst>
      <p:ext uri="{BB962C8B-B14F-4D97-AF65-F5344CB8AC3E}">
        <p14:creationId xmlns:p14="http://schemas.microsoft.com/office/powerpoint/2010/main" val="1268044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null constraint</a:t>
            </a:r>
            <a:endParaRPr lang="en-IN" dirty="0"/>
          </a:p>
        </p:txBody>
      </p:sp>
      <p:sp>
        <p:nvSpPr>
          <p:cNvPr id="3" name="Content Placeholder 2"/>
          <p:cNvSpPr>
            <a:spLocks noGrp="1"/>
          </p:cNvSpPr>
          <p:nvPr>
            <p:ph idx="1"/>
          </p:nvPr>
        </p:nvSpPr>
        <p:spPr/>
        <p:txBody>
          <a:bodyPr/>
          <a:lstStyle/>
          <a:p>
            <a:pPr marL="0" indent="0">
              <a:buNone/>
            </a:pPr>
            <a:r>
              <a:rPr lang="en-US" dirty="0"/>
              <a:t>The entity (data table) may contain some fields which don't have any value. We can say it contains some missing values. These unassigned or missing values are called null values</a:t>
            </a:r>
            <a:r>
              <a:rPr lang="en-US" dirty="0" smtClean="0"/>
              <a:t>.</a:t>
            </a:r>
          </a:p>
          <a:p>
            <a:pPr marL="0" indent="0">
              <a:buNone/>
            </a:pPr>
            <a:r>
              <a:rPr lang="en-US" dirty="0"/>
              <a:t>But, it is not possible to accept the null values all the time. So, Not Null Constraint is used which restricts a column not to accept the missing null values by default</a:t>
            </a:r>
            <a:r>
              <a:rPr lang="en-US" dirty="0" smtClean="0"/>
              <a:t>.</a:t>
            </a:r>
          </a:p>
          <a:p>
            <a:pPr marL="0" indent="0">
              <a:buNone/>
            </a:pPr>
            <a:r>
              <a:rPr lang="en-US" dirty="0" smtClean="0"/>
              <a:t> This means that you cannot </a:t>
            </a:r>
            <a:r>
              <a:rPr lang="en-US" dirty="0"/>
              <a:t>insert a new column or record without assigning values in the fields of that column.</a:t>
            </a: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76</a:t>
            </a:fld>
            <a:endParaRPr lang="en-IN"/>
          </a:p>
        </p:txBody>
      </p:sp>
    </p:spTree>
    <p:extLst>
      <p:ext uri="{BB962C8B-B14F-4D97-AF65-F5344CB8AC3E}">
        <p14:creationId xmlns:p14="http://schemas.microsoft.com/office/powerpoint/2010/main" val="3758709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8EC5521-B17E-6522-5A52-B8546762292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5715582-B3C3-E45E-DBC3-BC6D4DFF751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DF33A50-C8AE-EF70-3CFA-243B701AC425}"/>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0967776-3437-AB8E-AE8C-C4FCCECB8DAC}"/>
              </a:ext>
            </a:extLst>
          </p:cNvPr>
          <p:cNvPicPr>
            <a:picLocks noChangeAspect="1"/>
          </p:cNvPicPr>
          <p:nvPr/>
        </p:nvPicPr>
        <p:blipFill>
          <a:blip r:embed="rId2"/>
          <a:stretch>
            <a:fillRect/>
          </a:stretch>
        </p:blipFill>
        <p:spPr>
          <a:xfrm>
            <a:off x="0" y="287940"/>
            <a:ext cx="12192000" cy="6300050"/>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77</a:t>
            </a:fld>
            <a:endParaRPr lang="en-IN"/>
          </a:p>
        </p:txBody>
      </p:sp>
    </p:spTree>
    <p:extLst>
      <p:ext uri="{BB962C8B-B14F-4D97-AF65-F5344CB8AC3E}">
        <p14:creationId xmlns:p14="http://schemas.microsoft.com/office/powerpoint/2010/main" val="3940873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6010FAC-43A3-6D19-0991-7B5435844AE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8999A4B-E78B-1533-58B6-FF5B6FF9EC20}"/>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5472369D-BD3F-512F-E06E-5D49087FDADE}"/>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3C86FC12-8AC8-884A-0BB3-2F28AD225AB7}"/>
              </a:ext>
            </a:extLst>
          </p:cNvPr>
          <p:cNvPicPr>
            <a:picLocks noChangeAspect="1"/>
          </p:cNvPicPr>
          <p:nvPr/>
        </p:nvPicPr>
        <p:blipFill>
          <a:blip r:embed="rId2"/>
          <a:stretch>
            <a:fillRect/>
          </a:stretch>
        </p:blipFill>
        <p:spPr>
          <a:xfrm>
            <a:off x="0" y="229982"/>
            <a:ext cx="12192000" cy="6398035"/>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78</a:t>
            </a:fld>
            <a:endParaRPr lang="en-IN"/>
          </a:p>
        </p:txBody>
      </p:sp>
    </p:spTree>
    <p:extLst>
      <p:ext uri="{BB962C8B-B14F-4D97-AF65-F5344CB8AC3E}">
        <p14:creationId xmlns:p14="http://schemas.microsoft.com/office/powerpoint/2010/main" val="2258659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4FBFB08-ACF7-1E77-71C6-A9B260D3B30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CAE0F15-7903-BDB3-8816-AA7FEE6B3A0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02B1E60-0E45-B492-57C4-E0AF68777BE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6DF4A3BD-7FF3-D243-AF86-70112DEFB85F}"/>
              </a:ext>
            </a:extLst>
          </p:cNvPr>
          <p:cNvPicPr>
            <a:picLocks noChangeAspect="1"/>
          </p:cNvPicPr>
          <p:nvPr/>
        </p:nvPicPr>
        <p:blipFill>
          <a:blip r:embed="rId2"/>
          <a:stretch>
            <a:fillRect/>
          </a:stretch>
        </p:blipFill>
        <p:spPr>
          <a:xfrm>
            <a:off x="0" y="71719"/>
            <a:ext cx="12192000" cy="6592328"/>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79</a:t>
            </a:fld>
            <a:endParaRPr lang="en-IN"/>
          </a:p>
        </p:txBody>
      </p:sp>
    </p:spTree>
    <p:extLst>
      <p:ext uri="{BB962C8B-B14F-4D97-AF65-F5344CB8AC3E}">
        <p14:creationId xmlns:p14="http://schemas.microsoft.com/office/powerpoint/2010/main" val="415704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84BD26F-5674-2963-735A-E77A757F91D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8D7C9DD-2D87-DA26-C780-485ABE260BD3}"/>
              </a:ext>
            </a:extLst>
          </p:cNvPr>
          <p:cNvSpPr>
            <a:spLocks noGrp="1"/>
          </p:cNvSpPr>
          <p:nvPr>
            <p:ph type="title"/>
          </p:nvPr>
        </p:nvSpPr>
        <p:spPr>
          <a:xfrm>
            <a:off x="717177" y="0"/>
            <a:ext cx="10515600" cy="522380"/>
          </a:xfrm>
        </p:spPr>
        <p:txBody>
          <a:bodyPr>
            <a:noAutofit/>
          </a:bodyPr>
          <a:lstStyle/>
          <a:p>
            <a:r>
              <a:rPr lang="en-IN" sz="4000" dirty="0">
                <a:solidFill>
                  <a:srgbClr val="C00000"/>
                </a:solidFill>
              </a:rPr>
              <a:t>S-1 SLO-2 :Design process</a:t>
            </a:r>
          </a:p>
        </p:txBody>
      </p:sp>
      <p:pic>
        <p:nvPicPr>
          <p:cNvPr id="4" name="Content Placeholder 3">
            <a:extLst>
              <a:ext uri="{FF2B5EF4-FFF2-40B4-BE49-F238E27FC236}">
                <a16:creationId xmlns="" xmlns:a16="http://schemas.microsoft.com/office/drawing/2014/main" id="{53C53391-DAE1-F945-35BE-3268375F5EB7}"/>
              </a:ext>
            </a:extLst>
          </p:cNvPr>
          <p:cNvPicPr>
            <a:picLocks noGrp="1" noChangeAspect="1"/>
          </p:cNvPicPr>
          <p:nvPr>
            <p:ph idx="1"/>
          </p:nvPr>
        </p:nvPicPr>
        <p:blipFill>
          <a:blip r:embed="rId2"/>
          <a:stretch>
            <a:fillRect/>
          </a:stretch>
        </p:blipFill>
        <p:spPr>
          <a:xfrm>
            <a:off x="161365" y="636494"/>
            <a:ext cx="11752729" cy="6221506"/>
          </a:xfrm>
          <a:prstGeom prst="rect">
            <a:avLst/>
          </a:prstGeom>
        </p:spPr>
      </p:pic>
      <p:pic>
        <p:nvPicPr>
          <p:cNvPr id="3" name="Picture 2">
            <a:extLst>
              <a:ext uri="{FF2B5EF4-FFF2-40B4-BE49-F238E27FC236}">
                <a16:creationId xmlns="" xmlns:a16="http://schemas.microsoft.com/office/drawing/2014/main" id="{C116E926-2618-158E-23FD-56A5661DD6C0}"/>
              </a:ext>
            </a:extLst>
          </p:cNvPr>
          <p:cNvPicPr>
            <a:picLocks noChangeAspect="1"/>
          </p:cNvPicPr>
          <p:nvPr/>
        </p:nvPicPr>
        <p:blipFill>
          <a:blip r:embed="rId3"/>
          <a:stretch>
            <a:fillRect/>
          </a:stretch>
        </p:blipFill>
        <p:spPr>
          <a:xfrm>
            <a:off x="10958632" y="0"/>
            <a:ext cx="1152686" cy="1030941"/>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8</a:t>
            </a:fld>
            <a:endParaRPr lang="en-IN"/>
          </a:p>
        </p:txBody>
      </p:sp>
    </p:spTree>
    <p:extLst>
      <p:ext uri="{BB962C8B-B14F-4D97-AF65-F5344CB8AC3E}">
        <p14:creationId xmlns:p14="http://schemas.microsoft.com/office/powerpoint/2010/main" val="1863304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r>
              <a:rPr lang="en-US" dirty="0" smtClean="0"/>
              <a:t>_______________is </a:t>
            </a:r>
            <a:r>
              <a:rPr lang="en-US" dirty="0"/>
              <a:t>used which restricts a column not to accept the missing null values by default.</a:t>
            </a:r>
          </a:p>
          <a:p>
            <a:endParaRPr lang="en-US" dirty="0" smtClean="0"/>
          </a:p>
          <a:p>
            <a:r>
              <a:rPr lang="en-US" dirty="0" smtClean="0"/>
              <a:t>This </a:t>
            </a:r>
            <a:r>
              <a:rPr lang="en-US" dirty="0"/>
              <a:t>constraint works as a filter that limits the data in some range.</a:t>
            </a: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80</a:t>
            </a:fld>
            <a:endParaRPr lang="en-IN"/>
          </a:p>
        </p:txBody>
      </p:sp>
    </p:spTree>
    <p:extLst>
      <p:ext uri="{BB962C8B-B14F-4D97-AF65-F5344CB8AC3E}">
        <p14:creationId xmlns:p14="http://schemas.microsoft.com/office/powerpoint/2010/main" val="1452099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84F67F0-67C2-4AFE-B226-B74BD874D97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911FB5C-655A-0D69-D6D8-FEEA4AC43D8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EA73D7F-B407-C4F4-098D-65197647DE33}"/>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ADDB86BD-F39D-733F-98D2-78DC7D78B4DA}"/>
              </a:ext>
            </a:extLst>
          </p:cNvPr>
          <p:cNvPicPr>
            <a:picLocks noChangeAspect="1"/>
          </p:cNvPicPr>
          <p:nvPr/>
        </p:nvPicPr>
        <p:blipFill>
          <a:blip r:embed="rId2"/>
          <a:stretch>
            <a:fillRect/>
          </a:stretch>
        </p:blipFill>
        <p:spPr>
          <a:xfrm>
            <a:off x="0" y="270627"/>
            <a:ext cx="12192000" cy="6316746"/>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81</a:t>
            </a:fld>
            <a:endParaRPr lang="en-IN"/>
          </a:p>
        </p:txBody>
      </p:sp>
    </p:spTree>
    <p:extLst>
      <p:ext uri="{BB962C8B-B14F-4D97-AF65-F5344CB8AC3E}">
        <p14:creationId xmlns:p14="http://schemas.microsoft.com/office/powerpoint/2010/main" val="3112621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197" y="344554"/>
            <a:ext cx="10515600" cy="3274409"/>
          </a:xfrm>
        </p:spPr>
        <p:txBody>
          <a:bodyPr/>
          <a:lstStyle/>
          <a:p>
            <a:r>
              <a:rPr lang="en-US" b="1" dirty="0"/>
              <a:t>Referential Integrity Constraint</a:t>
            </a:r>
          </a:p>
          <a:p>
            <a:pPr algn="just"/>
            <a:r>
              <a:rPr lang="en-US" dirty="0"/>
              <a:t>Referential Integrity Constraint ensures that there must always exist a valid relationship between two relational database tables. </a:t>
            </a:r>
            <a:endParaRPr lang="en-US" dirty="0" smtClean="0"/>
          </a:p>
          <a:p>
            <a:pPr algn="just"/>
            <a:r>
              <a:rPr lang="en-US" dirty="0" smtClean="0"/>
              <a:t>This </a:t>
            </a:r>
            <a:r>
              <a:rPr lang="en-US" dirty="0"/>
              <a:t>valid relationship between the two tables confirms that a foreign key exists in a table. </a:t>
            </a:r>
            <a:endParaRPr lang="en-US" dirty="0" smtClean="0"/>
          </a:p>
          <a:p>
            <a:pPr algn="just"/>
            <a:r>
              <a:rPr lang="en-US" dirty="0" smtClean="0"/>
              <a:t>It </a:t>
            </a:r>
            <a:r>
              <a:rPr lang="en-US" dirty="0"/>
              <a:t>should always reference a corresponding value or attribute in the other table or be null.</a:t>
            </a:r>
          </a:p>
          <a:p>
            <a:pPr marL="0" indent="0">
              <a:buNone/>
            </a:pP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82</a:t>
            </a:fld>
            <a:endParaRPr lang="en-IN"/>
          </a:p>
        </p:txBody>
      </p:sp>
    </p:spTree>
    <p:extLst>
      <p:ext uri="{BB962C8B-B14F-4D97-AF65-F5344CB8AC3E}">
        <p14:creationId xmlns:p14="http://schemas.microsoft.com/office/powerpoint/2010/main" val="28322828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989" y="3128963"/>
            <a:ext cx="10515600" cy="660356"/>
          </a:xfrm>
        </p:spPr>
        <p:txBody>
          <a:bodyPr>
            <a:normAutofit fontScale="90000"/>
          </a:bodyPr>
          <a:lstStyle/>
          <a:p>
            <a:r>
              <a:rPr lang="en-US" sz="2800" dirty="0" smtClean="0"/>
              <a:t>Which is foreign key?</a:t>
            </a:r>
            <a:br>
              <a:rPr lang="en-US" sz="2800" dirty="0" smtClean="0"/>
            </a:br>
            <a:r>
              <a:rPr lang="en-US" sz="2800" dirty="0" smtClean="0"/>
              <a:t>Is there integrity Violation? Yes or No</a:t>
            </a:r>
            <a:endParaRPr lang="en-IN" sz="2800" dirty="0"/>
          </a:p>
        </p:txBody>
      </p:sp>
      <p:pic>
        <p:nvPicPr>
          <p:cNvPr id="5" name="Content Placeholder 4"/>
          <p:cNvPicPr>
            <a:picLocks noGrp="1" noChangeAspect="1"/>
          </p:cNvPicPr>
          <p:nvPr>
            <p:ph idx="1"/>
          </p:nvPr>
        </p:nvPicPr>
        <p:blipFill>
          <a:blip r:embed="rId2"/>
          <a:stretch>
            <a:fillRect/>
          </a:stretch>
        </p:blipFill>
        <p:spPr>
          <a:xfrm>
            <a:off x="440095" y="252413"/>
            <a:ext cx="5876925" cy="287655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83</a:t>
            </a:fld>
            <a:endParaRPr lang="en-IN"/>
          </a:p>
        </p:txBody>
      </p:sp>
      <p:pic>
        <p:nvPicPr>
          <p:cNvPr id="6" name="Picture 5"/>
          <p:cNvPicPr>
            <a:picLocks noChangeAspect="1"/>
          </p:cNvPicPr>
          <p:nvPr/>
        </p:nvPicPr>
        <p:blipFill>
          <a:blip r:embed="rId3"/>
          <a:stretch>
            <a:fillRect/>
          </a:stretch>
        </p:blipFill>
        <p:spPr>
          <a:xfrm>
            <a:off x="4343400" y="4077371"/>
            <a:ext cx="5638800" cy="2000250"/>
          </a:xfrm>
          <a:prstGeom prst="rect">
            <a:avLst/>
          </a:prstGeom>
        </p:spPr>
      </p:pic>
    </p:spTree>
    <p:extLst>
      <p:ext uri="{BB962C8B-B14F-4D97-AF65-F5344CB8AC3E}">
        <p14:creationId xmlns:p14="http://schemas.microsoft.com/office/powerpoint/2010/main" val="2003184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F774455-6ECE-E529-7219-7C259E9B5FD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1CFF5A7-D8D4-1DD1-1BA7-A876D2FDE15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E104A0A-4B21-A94A-7A7B-88E545A98DB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730FD269-6A7B-D64A-D78C-846296B84D4F}"/>
              </a:ext>
            </a:extLst>
          </p:cNvPr>
          <p:cNvPicPr>
            <a:picLocks noChangeAspect="1"/>
          </p:cNvPicPr>
          <p:nvPr/>
        </p:nvPicPr>
        <p:blipFill>
          <a:blip r:embed="rId2"/>
          <a:stretch>
            <a:fillRect/>
          </a:stretch>
        </p:blipFill>
        <p:spPr>
          <a:xfrm>
            <a:off x="62753" y="506224"/>
            <a:ext cx="12192000" cy="6351776"/>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84</a:t>
            </a:fld>
            <a:endParaRPr lang="en-IN"/>
          </a:p>
        </p:txBody>
      </p:sp>
    </p:spTree>
    <p:extLst>
      <p:ext uri="{BB962C8B-B14F-4D97-AF65-F5344CB8AC3E}">
        <p14:creationId xmlns:p14="http://schemas.microsoft.com/office/powerpoint/2010/main" val="30664424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9E3D97A-B3C5-1198-D59D-04CD3CEFB8C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D661615C-3729-93C7-83AA-EB9781139B5E}"/>
              </a:ext>
            </a:extLst>
          </p:cNvPr>
          <p:cNvSpPr>
            <a:spLocks noGrp="1"/>
          </p:cNvSpPr>
          <p:nvPr>
            <p:ph type="title"/>
          </p:nvPr>
        </p:nvSpPr>
        <p:spPr/>
        <p:txBody>
          <a:bodyPr/>
          <a:lstStyle/>
          <a:p>
            <a:endParaRPr lang="en-IN"/>
          </a:p>
        </p:txBody>
      </p:sp>
      <p:pic>
        <p:nvPicPr>
          <p:cNvPr id="4" name="Picture 3">
            <a:extLst>
              <a:ext uri="{FF2B5EF4-FFF2-40B4-BE49-F238E27FC236}">
                <a16:creationId xmlns="" xmlns:a16="http://schemas.microsoft.com/office/drawing/2014/main" id="{F4180162-E965-6E6E-E526-068185ADC927}"/>
              </a:ext>
            </a:extLst>
          </p:cNvPr>
          <p:cNvPicPr>
            <a:picLocks noChangeAspect="1"/>
          </p:cNvPicPr>
          <p:nvPr/>
        </p:nvPicPr>
        <p:blipFill>
          <a:blip r:embed="rId2"/>
          <a:stretch>
            <a:fillRect/>
          </a:stretch>
        </p:blipFill>
        <p:spPr>
          <a:xfrm>
            <a:off x="107576" y="0"/>
            <a:ext cx="12084424" cy="5607470"/>
          </a:xfrm>
          <a:prstGeom prst="rect">
            <a:avLst/>
          </a:prstGeom>
        </p:spPr>
      </p:pic>
      <p:sp>
        <p:nvSpPr>
          <p:cNvPr id="7" name="TextBox 6">
            <a:extLst>
              <a:ext uri="{FF2B5EF4-FFF2-40B4-BE49-F238E27FC236}">
                <a16:creationId xmlns="" xmlns:a16="http://schemas.microsoft.com/office/drawing/2014/main" id="{DA03F1DB-43F8-13F4-B138-6FFB99103ABC}"/>
              </a:ext>
            </a:extLst>
          </p:cNvPr>
          <p:cNvSpPr txBox="1"/>
          <p:nvPr/>
        </p:nvSpPr>
        <p:spPr>
          <a:xfrm>
            <a:off x="502024" y="5782235"/>
            <a:ext cx="7575176" cy="461665"/>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solidFill>
                  <a:srgbClr val="C00000"/>
                </a:solidFill>
                <a:latin typeface="Times New Roman" panose="02020603050405020304" pitchFamily="18" charset="0"/>
                <a:cs typeface="Times New Roman" panose="02020603050405020304" pitchFamily="18" charset="0"/>
              </a:rPr>
              <a:t>Refer slide number 34 to 47 for a detailed note</a:t>
            </a:r>
          </a:p>
        </p:txBody>
      </p:sp>
      <p:sp>
        <p:nvSpPr>
          <p:cNvPr id="3" name="Slide Number Placeholder 2"/>
          <p:cNvSpPr>
            <a:spLocks noGrp="1"/>
          </p:cNvSpPr>
          <p:nvPr>
            <p:ph type="sldNum" sz="quarter" idx="12"/>
          </p:nvPr>
        </p:nvSpPr>
        <p:spPr/>
        <p:txBody>
          <a:bodyPr/>
          <a:lstStyle/>
          <a:p>
            <a:fld id="{F49269C7-938E-4AC1-938A-634B7FB8E25F}" type="slidenum">
              <a:rPr lang="en-IN" smtClean="0"/>
              <a:t>85</a:t>
            </a:fld>
            <a:endParaRPr lang="en-IN"/>
          </a:p>
        </p:txBody>
      </p:sp>
    </p:spTree>
    <p:extLst>
      <p:ext uri="{BB962C8B-B14F-4D97-AF65-F5344CB8AC3E}">
        <p14:creationId xmlns:p14="http://schemas.microsoft.com/office/powerpoint/2010/main" val="866347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467" y="378004"/>
            <a:ext cx="4880020" cy="1325563"/>
          </a:xfrm>
        </p:spPr>
        <p:txBody>
          <a:bodyPr/>
          <a:lstStyle/>
          <a:p>
            <a:r>
              <a:rPr lang="en-US" dirty="0">
                <a:solidFill>
                  <a:srgbClr val="303030"/>
                </a:solidFill>
                <a:latin typeface="Arimo"/>
              </a:rPr>
              <a:t>strong entity set</a:t>
            </a:r>
            <a:endParaRPr lang="en-IN" dirty="0"/>
          </a:p>
        </p:txBody>
      </p:sp>
      <p:sp>
        <p:nvSpPr>
          <p:cNvPr id="3" name="Content Placeholder 2"/>
          <p:cNvSpPr>
            <a:spLocks noGrp="1"/>
          </p:cNvSpPr>
          <p:nvPr>
            <p:ph idx="1"/>
          </p:nvPr>
        </p:nvSpPr>
        <p:spPr>
          <a:xfrm>
            <a:off x="5718220" y="1825625"/>
            <a:ext cx="5635580" cy="4351338"/>
          </a:xfrm>
          <a:ln>
            <a:solidFill>
              <a:srgbClr val="00B050"/>
            </a:solidFill>
          </a:ln>
        </p:spPr>
        <p:txBody>
          <a:bodyPr>
            <a:normAutofit fontScale="92500" lnSpcReduction="10000"/>
          </a:bodyPr>
          <a:lstStyle/>
          <a:p>
            <a:pPr fontAlgn="base"/>
            <a:r>
              <a:rPr lang="en-US" dirty="0" smtClean="0"/>
              <a:t>A weak entity set is an entity set that does not contain sufficient attributes to uniquely identify its entities.</a:t>
            </a:r>
          </a:p>
          <a:p>
            <a:pPr fontAlgn="base"/>
            <a:r>
              <a:rPr lang="en-US" dirty="0" smtClean="0"/>
              <a:t>In other words, a primary key does not exist for a weak entity set.</a:t>
            </a:r>
          </a:p>
          <a:p>
            <a:pPr fontAlgn="base"/>
            <a:r>
              <a:rPr lang="en-US" dirty="0" smtClean="0"/>
              <a:t>However, it contains a partial key called as a </a:t>
            </a:r>
            <a:r>
              <a:rPr lang="en-US" b="1" dirty="0" smtClean="0"/>
              <a:t>discriminator.</a:t>
            </a:r>
            <a:endParaRPr lang="en-US" dirty="0" smtClean="0"/>
          </a:p>
          <a:p>
            <a:pPr fontAlgn="base"/>
            <a:r>
              <a:rPr lang="en-US" dirty="0" smtClean="0"/>
              <a:t>Discriminator can identify a group of entities from the entity set.</a:t>
            </a:r>
          </a:p>
          <a:p>
            <a:pPr fontAlgn="base"/>
            <a:r>
              <a:rPr lang="en-US" dirty="0" smtClean="0"/>
              <a:t>Discriminator is represented by underlining with a dashed line</a:t>
            </a:r>
          </a:p>
          <a:p>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86</a:t>
            </a:fld>
            <a:endParaRPr lang="en-IN"/>
          </a:p>
        </p:txBody>
      </p:sp>
      <p:sp>
        <p:nvSpPr>
          <p:cNvPr id="5" name="Rectangle 4"/>
          <p:cNvSpPr/>
          <p:nvPr/>
        </p:nvSpPr>
        <p:spPr>
          <a:xfrm>
            <a:off x="446467" y="1972287"/>
            <a:ext cx="4447505" cy="4832092"/>
          </a:xfrm>
          <a:prstGeom prst="rect">
            <a:avLst/>
          </a:prstGeom>
          <a:ln>
            <a:solidFill>
              <a:srgbClr val="00B050"/>
            </a:solidFill>
          </a:ln>
        </p:spPr>
        <p:txBody>
          <a:bodyPr wrap="square">
            <a:spAutoFit/>
          </a:bodyPr>
          <a:lstStyle/>
          <a:p>
            <a:pPr fontAlgn="base">
              <a:buFont typeface="Arial" panose="020B0604020202020204" pitchFamily="34" charset="0"/>
              <a:buChar char="•"/>
            </a:pPr>
            <a:r>
              <a:rPr lang="en-US" sz="2800" dirty="0">
                <a:solidFill>
                  <a:srgbClr val="303030"/>
                </a:solidFill>
                <a:latin typeface="Arimo"/>
              </a:rPr>
              <a:t>A strong entity set is an entity set that contains sufficient attributes to uniquely identify all its entities.</a:t>
            </a:r>
          </a:p>
          <a:p>
            <a:pPr fontAlgn="base">
              <a:buFont typeface="Arial" panose="020B0604020202020204" pitchFamily="34" charset="0"/>
              <a:buChar char="•"/>
            </a:pPr>
            <a:r>
              <a:rPr lang="en-US" sz="2800" dirty="0">
                <a:solidFill>
                  <a:srgbClr val="303030"/>
                </a:solidFill>
                <a:latin typeface="Arimo"/>
              </a:rPr>
              <a:t>In other words, a primary key exists for a strong entity set.</a:t>
            </a:r>
          </a:p>
          <a:p>
            <a:pPr fontAlgn="base">
              <a:buFont typeface="Arial" panose="020B0604020202020204" pitchFamily="34" charset="0"/>
              <a:buChar char="•"/>
            </a:pPr>
            <a:r>
              <a:rPr lang="en-US" sz="2800" dirty="0">
                <a:solidFill>
                  <a:srgbClr val="303030"/>
                </a:solidFill>
                <a:latin typeface="Arimo"/>
              </a:rPr>
              <a:t>Primary key of a strong entity set is represented by underlining it.</a:t>
            </a:r>
            <a:endParaRPr lang="en-US" sz="2800" b="0" i="0" dirty="0">
              <a:solidFill>
                <a:srgbClr val="303030"/>
              </a:solidFill>
              <a:effectLst/>
              <a:latin typeface="Arimo"/>
            </a:endParaRPr>
          </a:p>
        </p:txBody>
      </p:sp>
      <p:sp>
        <p:nvSpPr>
          <p:cNvPr id="6" name="Rectangle 5"/>
          <p:cNvSpPr/>
          <p:nvPr/>
        </p:nvSpPr>
        <p:spPr>
          <a:xfrm>
            <a:off x="5808372" y="856119"/>
            <a:ext cx="4327301" cy="646331"/>
          </a:xfrm>
          <a:prstGeom prst="rect">
            <a:avLst/>
          </a:prstGeom>
        </p:spPr>
        <p:txBody>
          <a:bodyPr wrap="square">
            <a:spAutoFit/>
          </a:bodyPr>
          <a:lstStyle/>
          <a:p>
            <a:r>
              <a:rPr lang="en-US" sz="3600" dirty="0"/>
              <a:t>weak entity set </a:t>
            </a:r>
            <a:endParaRPr lang="en-IN" sz="3600" dirty="0"/>
          </a:p>
        </p:txBody>
      </p:sp>
    </p:spTree>
    <p:extLst>
      <p:ext uri="{BB962C8B-B14F-4D97-AF65-F5344CB8AC3E}">
        <p14:creationId xmlns:p14="http://schemas.microsoft.com/office/powerpoint/2010/main" val="1008792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 </a:t>
            </a:r>
            <a:r>
              <a:rPr lang="en-US" dirty="0" err="1" smtClean="0"/>
              <a:t>Adouble</a:t>
            </a:r>
            <a:r>
              <a:rPr lang="en-US" dirty="0" smtClean="0"/>
              <a:t> </a:t>
            </a:r>
            <a:r>
              <a:rPr lang="en-US" dirty="0"/>
              <a:t>diamond symbol is used for representing the relationship that exists between the strong and weak entity sets and this relationship is known as </a:t>
            </a:r>
            <a:r>
              <a:rPr lang="en-US" b="1" dirty="0"/>
              <a:t>identifying relationship</a:t>
            </a:r>
            <a:r>
              <a:rPr lang="en-US" dirty="0"/>
              <a:t>.</a:t>
            </a: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87</a:t>
            </a:fld>
            <a:endParaRPr lang="en-IN"/>
          </a:p>
        </p:txBody>
      </p:sp>
      <p:pic>
        <p:nvPicPr>
          <p:cNvPr id="6" name="Picture 5"/>
          <p:cNvPicPr>
            <a:picLocks noChangeAspect="1"/>
          </p:cNvPicPr>
          <p:nvPr/>
        </p:nvPicPr>
        <p:blipFill>
          <a:blip r:embed="rId2"/>
          <a:stretch>
            <a:fillRect/>
          </a:stretch>
        </p:blipFill>
        <p:spPr>
          <a:xfrm>
            <a:off x="1387057" y="1825625"/>
            <a:ext cx="9417885" cy="2830512"/>
          </a:xfrm>
          <a:prstGeom prst="rect">
            <a:avLst/>
          </a:prstGeom>
        </p:spPr>
      </p:pic>
    </p:spTree>
    <p:extLst>
      <p:ext uri="{BB962C8B-B14F-4D97-AF65-F5344CB8AC3E}">
        <p14:creationId xmlns:p14="http://schemas.microsoft.com/office/powerpoint/2010/main" val="1296761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Content Placeholder 4"/>
          <p:cNvGraphicFramePr>
            <a:graphicFrameLocks noGrp="1"/>
          </p:cNvGraphicFramePr>
          <p:nvPr>
            <p:ph idx="1"/>
          </p:nvPr>
        </p:nvGraphicFramePr>
        <p:xfrm>
          <a:off x="894072" y="656823"/>
          <a:ext cx="8734116" cy="5581397"/>
        </p:xfrm>
        <a:graphic>
          <a:graphicData uri="http://schemas.openxmlformats.org/drawingml/2006/table">
            <a:tbl>
              <a:tblPr/>
              <a:tblGrid>
                <a:gridCol w="4366959"/>
                <a:gridCol w="4367157"/>
              </a:tblGrid>
              <a:tr h="614137">
                <a:tc>
                  <a:txBody>
                    <a:bodyPr/>
                    <a:lstStyle/>
                    <a:p>
                      <a:pPr algn="ctr"/>
                      <a:r>
                        <a:rPr lang="en-IN" sz="2400" b="1" dirty="0">
                          <a:solidFill>
                            <a:srgbClr val="FF0000"/>
                          </a:solidFill>
                          <a:effectLst/>
                        </a:rPr>
                        <a:t>Strong entity set</a:t>
                      </a:r>
                      <a:endParaRPr lang="en-IN" sz="4000" dirty="0">
                        <a:solidFill>
                          <a:srgbClr val="FF0000"/>
                        </a:solidFill>
                        <a:effectLst/>
                      </a:endParaRP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IN" sz="2400" b="1" dirty="0">
                          <a:solidFill>
                            <a:srgbClr val="FF0000"/>
                          </a:solidFill>
                          <a:effectLst/>
                        </a:rPr>
                        <a:t>Weak entity set</a:t>
                      </a:r>
                      <a:endParaRPr lang="en-IN" sz="4000" dirty="0">
                        <a:solidFill>
                          <a:srgbClr val="FF0000"/>
                        </a:solidFill>
                        <a:effectLst/>
                      </a:endParaRP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794807">
                <a:tc>
                  <a:txBody>
                    <a:bodyPr/>
                    <a:lstStyle/>
                    <a:p>
                      <a:pPr algn="ctr"/>
                      <a:r>
                        <a:rPr lang="en-US" sz="2000" dirty="0">
                          <a:effectLst/>
                        </a:rPr>
                        <a:t>A single rectangle is used for the representation of a strong entity set.</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2000">
                          <a:effectLst/>
                        </a:rPr>
                        <a:t>A double rectangle is used for the representation of a weak entity set.</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794807">
                <a:tc>
                  <a:txBody>
                    <a:bodyPr/>
                    <a:lstStyle/>
                    <a:p>
                      <a:pPr algn="ctr"/>
                      <a:r>
                        <a:rPr lang="en-US" sz="2000" dirty="0">
                          <a:effectLst/>
                        </a:rPr>
                        <a:t>It contains sufficient attributes to form its primary key.</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2000" dirty="0">
                          <a:effectLst/>
                        </a:rPr>
                        <a:t>It does not contain sufficient attributes to form its primary key.</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1242004">
                <a:tc>
                  <a:txBody>
                    <a:bodyPr/>
                    <a:lstStyle/>
                    <a:p>
                      <a:pPr algn="ctr"/>
                      <a:r>
                        <a:rPr lang="en-US" sz="2000">
                          <a:effectLst/>
                        </a:rPr>
                        <a:t>A diamond symbol is used for the representation of the relationship that exists between the two strong entity sets.</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2000" dirty="0">
                          <a:effectLst/>
                        </a:rPr>
                        <a:t>A double diamond symbol is used for the representation of the identifying relationship that exists between the strong and weak entity set.</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1242004">
                <a:tc>
                  <a:txBody>
                    <a:bodyPr/>
                    <a:lstStyle/>
                    <a:p>
                      <a:pPr algn="ctr"/>
                      <a:r>
                        <a:rPr lang="en-US" sz="2000">
                          <a:effectLst/>
                        </a:rPr>
                        <a:t>A single line is used for the representation of the connection between the strong entity set and the relationship.</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2000" dirty="0">
                          <a:effectLst/>
                        </a:rPr>
                        <a:t>A double line is used for the representation of the connection between the weak entity set and the relationship set.</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71209">
                <a:tc>
                  <a:txBody>
                    <a:bodyPr/>
                    <a:lstStyle/>
                    <a:p>
                      <a:pPr algn="ctr"/>
                      <a:r>
                        <a:rPr lang="en-US" sz="2000">
                          <a:effectLst/>
                        </a:rPr>
                        <a:t>Total participation may or may not exist in the relationship.</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2000" dirty="0">
                          <a:effectLst/>
                        </a:rPr>
                        <a:t>Total participation always exists in the identifying relationship.</a:t>
                      </a:r>
                    </a:p>
                  </a:txBody>
                  <a:tcPr marL="68676" marR="68676" marT="54941" marB="5494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F49269C7-938E-4AC1-938A-634B7FB8E25F}" type="slidenum">
              <a:rPr lang="en-IN" smtClean="0"/>
              <a:t>88</a:t>
            </a:fld>
            <a:endParaRPr lang="en-IN"/>
          </a:p>
        </p:txBody>
      </p:sp>
      <p:sp>
        <p:nvSpPr>
          <p:cNvPr id="7" name="Rectangle 2"/>
          <p:cNvSpPr>
            <a:spLocks noChangeArrowheads="1"/>
          </p:cNvSpPr>
          <p:nvPr/>
        </p:nvSpPr>
        <p:spPr bwMode="auto">
          <a:xfrm>
            <a:off x="9628188" y="2276475"/>
            <a:ext cx="528637" cy="0"/>
          </a:xfrm>
          <a:prstGeom prst="rect">
            <a:avLst/>
          </a:prstGeom>
          <a:solidFill>
            <a:srgbClr val="403D3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0500" b="0" i="0" u="none" strike="noStrike" cap="none" normalizeH="0" baseline="0" smtClean="0">
                <a:ln>
                  <a:noFill/>
                </a:ln>
                <a:solidFill>
                  <a:srgbClr val="CCCCCC"/>
                </a:solidFill>
                <a:effectLst/>
                <a:latin typeface="VideoJS"/>
                <a:cs typeface="Arial" panose="020B0604020202020204" pitchFamily="34" charset="0"/>
              </a:rPr>
              <a:t/>
            </a:r>
            <a:br>
              <a:rPr kumimoji="0" lang="en-US" sz="10500" b="0" i="0" u="none" strike="noStrike" cap="none" normalizeH="0" baseline="0" smtClean="0">
                <a:ln>
                  <a:noFill/>
                </a:ln>
                <a:solidFill>
                  <a:srgbClr val="CCCCCC"/>
                </a:solidFill>
                <a:effectLst/>
                <a:latin typeface="VideoJS"/>
                <a:cs typeface="Arial" panose="020B0604020202020204" pitchFamily="34" charset="0"/>
              </a:rPr>
            </a:br>
            <a:endParaRPr kumimoji="0" lang="en-US" sz="1100" b="0" i="0" u="none" strike="noStrike" cap="none" normalizeH="0" baseline="0" smtClean="0">
              <a:ln>
                <a:noFill/>
              </a:ln>
              <a:solidFill>
                <a:schemeClr val="tx1"/>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84306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F49269C7-938E-4AC1-938A-634B7FB8E25F}" type="slidenum">
              <a:rPr lang="en-IN" smtClean="0"/>
              <a:t>89</a:t>
            </a:fld>
            <a:endParaRPr lang="en-IN"/>
          </a:p>
        </p:txBody>
      </p:sp>
    </p:spTree>
    <p:extLst>
      <p:ext uri="{BB962C8B-B14F-4D97-AF65-F5344CB8AC3E}">
        <p14:creationId xmlns:p14="http://schemas.microsoft.com/office/powerpoint/2010/main" val="251786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8B74C20-98CE-F229-E414-1A2703C62EB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9C3B2EB-E9BB-8E9F-D102-34CCF47FD3D1}"/>
              </a:ext>
            </a:extLst>
          </p:cNvPr>
          <p:cNvSpPr>
            <a:spLocks noGrp="1"/>
          </p:cNvSpPr>
          <p:nvPr>
            <p:ph type="title"/>
          </p:nvPr>
        </p:nvSpPr>
        <p:spPr>
          <a:xfrm>
            <a:off x="753036" y="188259"/>
            <a:ext cx="10515600" cy="522380"/>
          </a:xfrm>
        </p:spPr>
        <p:txBody>
          <a:bodyPr>
            <a:noAutofit/>
          </a:bodyPr>
          <a:lstStyle/>
          <a:p>
            <a:r>
              <a:rPr lang="en-IN" sz="4000" dirty="0">
                <a:solidFill>
                  <a:srgbClr val="C00000"/>
                </a:solidFill>
              </a:rPr>
              <a:t>S-1 SLO-2 :Design process</a:t>
            </a:r>
          </a:p>
        </p:txBody>
      </p:sp>
      <p:sp>
        <p:nvSpPr>
          <p:cNvPr id="5" name="Content Placeholder 4">
            <a:extLst>
              <a:ext uri="{FF2B5EF4-FFF2-40B4-BE49-F238E27FC236}">
                <a16:creationId xmlns="" xmlns:a16="http://schemas.microsoft.com/office/drawing/2014/main" id="{8C05D60B-641F-2E33-3E4A-6CC284AD2415}"/>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814298ED-6516-31CC-36AA-6E043D6F7ABB}"/>
              </a:ext>
            </a:extLst>
          </p:cNvPr>
          <p:cNvPicPr>
            <a:picLocks noChangeAspect="1"/>
          </p:cNvPicPr>
          <p:nvPr/>
        </p:nvPicPr>
        <p:blipFill>
          <a:blip r:embed="rId2"/>
          <a:stretch>
            <a:fillRect/>
          </a:stretch>
        </p:blipFill>
        <p:spPr>
          <a:xfrm>
            <a:off x="224118" y="854073"/>
            <a:ext cx="11967882" cy="5882055"/>
          </a:xfrm>
          <a:prstGeom prst="rect">
            <a:avLst/>
          </a:prstGeom>
        </p:spPr>
      </p:pic>
      <p:pic>
        <p:nvPicPr>
          <p:cNvPr id="3" name="Picture 2">
            <a:extLst>
              <a:ext uri="{FF2B5EF4-FFF2-40B4-BE49-F238E27FC236}">
                <a16:creationId xmlns="" xmlns:a16="http://schemas.microsoft.com/office/drawing/2014/main" id="{CCF4AEDB-FA67-A91D-5173-415CB686E21B}"/>
              </a:ext>
            </a:extLst>
          </p:cNvPr>
          <p:cNvPicPr>
            <a:picLocks noChangeAspect="1"/>
          </p:cNvPicPr>
          <p:nvPr/>
        </p:nvPicPr>
        <p:blipFill>
          <a:blip r:embed="rId3"/>
          <a:stretch>
            <a:fillRect/>
          </a:stretch>
        </p:blipFill>
        <p:spPr>
          <a:xfrm>
            <a:off x="10958632" y="0"/>
            <a:ext cx="1152686" cy="1030941"/>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a:t>
            </a:fld>
            <a:endParaRPr lang="en-IN"/>
          </a:p>
        </p:txBody>
      </p:sp>
    </p:spTree>
    <p:extLst>
      <p:ext uri="{BB962C8B-B14F-4D97-AF65-F5344CB8AC3E}">
        <p14:creationId xmlns:p14="http://schemas.microsoft.com/office/powerpoint/2010/main" val="4259169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1867437" y="271989"/>
            <a:ext cx="6695498" cy="5904974"/>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90</a:t>
            </a:fld>
            <a:endParaRPr lang="en-IN"/>
          </a:p>
        </p:txBody>
      </p:sp>
    </p:spTree>
    <p:extLst>
      <p:ext uri="{BB962C8B-B14F-4D97-AF65-F5344CB8AC3E}">
        <p14:creationId xmlns:p14="http://schemas.microsoft.com/office/powerpoint/2010/main" val="19977322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algn="just" fontAlgn="base"/>
            <a:r>
              <a:rPr lang="en-US" dirty="0"/>
              <a:t>Today the complexity of the data is increasing so it becomes more and more difficult to use the traditional ER model for database modeling. To reduce this complexity of modeling we have to make improvements or enhancements to the existing ER model to make it able to handle the complex application in a better way. </a:t>
            </a:r>
          </a:p>
          <a:p>
            <a:pPr algn="just" fontAlgn="base"/>
            <a:r>
              <a:rPr lang="en-US" dirty="0"/>
              <a:t>Enhanced entity-relationship diagrams are advanced database diagrams very similar to regular ER diagrams which represent the requirements and complexities of complex databases. </a:t>
            </a:r>
          </a:p>
          <a:p>
            <a:pPr algn="just" fontAlgn="base"/>
            <a:r>
              <a:rPr lang="en-US" dirty="0"/>
              <a:t>It is a diagrammatic technique for displaying the Sub Class and Super Class; Specialization and Generalization; Union or Category; Aggregation etc. </a:t>
            </a:r>
          </a:p>
          <a:p>
            <a:pPr algn="just"/>
            <a:r>
              <a:rPr lang="en-US" dirty="0"/>
              <a:t/>
            </a:r>
            <a:br>
              <a:rPr lang="en-US" dirty="0"/>
            </a:br>
            <a:endParaRPr lang="en-IN" dirty="0"/>
          </a:p>
        </p:txBody>
      </p:sp>
      <p:sp>
        <p:nvSpPr>
          <p:cNvPr id="4" name="Slide Number Placeholder 3"/>
          <p:cNvSpPr>
            <a:spLocks noGrp="1"/>
          </p:cNvSpPr>
          <p:nvPr>
            <p:ph type="sldNum" sz="quarter" idx="12"/>
          </p:nvPr>
        </p:nvSpPr>
        <p:spPr/>
        <p:txBody>
          <a:bodyPr/>
          <a:lstStyle/>
          <a:p>
            <a:fld id="{F49269C7-938E-4AC1-938A-634B7FB8E25F}" type="slidenum">
              <a:rPr lang="en-IN" smtClean="0"/>
              <a:t>91</a:t>
            </a:fld>
            <a:endParaRPr lang="en-IN"/>
          </a:p>
        </p:txBody>
      </p:sp>
    </p:spTree>
    <p:extLst>
      <p:ext uri="{BB962C8B-B14F-4D97-AF65-F5344CB8AC3E}">
        <p14:creationId xmlns:p14="http://schemas.microsoft.com/office/powerpoint/2010/main" val="582552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2"/>
          </p:nvPr>
        </p:nvSpPr>
        <p:spPr/>
        <p:txBody>
          <a:bodyPr/>
          <a:lstStyle/>
          <a:p>
            <a:fld id="{F49269C7-938E-4AC1-938A-634B7FB8E25F}" type="slidenum">
              <a:rPr lang="en-IN" smtClean="0"/>
              <a:t>92</a:t>
            </a:fld>
            <a:endParaRPr lang="en-IN"/>
          </a:p>
        </p:txBody>
      </p:sp>
      <p:pic>
        <p:nvPicPr>
          <p:cNvPr id="2050" name="Picture 2" descr="Enhanced-ER-Model-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4168" y="1275008"/>
            <a:ext cx="7860704" cy="4901955"/>
          </a:xfrm>
          <a:prstGeom prst="rect">
            <a:avLst/>
          </a:prstGeom>
          <a:noFill/>
        </p:spPr>
      </p:pic>
    </p:spTree>
    <p:extLst>
      <p:ext uri="{BB962C8B-B14F-4D97-AF65-F5344CB8AC3E}">
        <p14:creationId xmlns:p14="http://schemas.microsoft.com/office/powerpoint/2010/main" val="6222027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838200" y="516495"/>
            <a:ext cx="10711747" cy="6022417"/>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93</a:t>
            </a:fld>
            <a:endParaRPr lang="en-IN"/>
          </a:p>
        </p:txBody>
      </p:sp>
    </p:spTree>
    <p:extLst>
      <p:ext uri="{BB962C8B-B14F-4D97-AF65-F5344CB8AC3E}">
        <p14:creationId xmlns:p14="http://schemas.microsoft.com/office/powerpoint/2010/main" val="7654755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BC7F62F-140B-5D52-CEE8-C38784B9B639}"/>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07CBB84-93D3-40AE-7149-C3171BEBCF4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B360380-D628-686C-E451-F820198BBA70}"/>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433CDF02-5372-87D9-5224-2062BA1D3346}"/>
              </a:ext>
            </a:extLst>
          </p:cNvPr>
          <p:cNvPicPr>
            <a:picLocks noChangeAspect="1"/>
          </p:cNvPicPr>
          <p:nvPr/>
        </p:nvPicPr>
        <p:blipFill>
          <a:blip r:embed="rId2"/>
          <a:stretch>
            <a:fillRect/>
          </a:stretch>
        </p:blipFill>
        <p:spPr>
          <a:xfrm>
            <a:off x="134471" y="206188"/>
            <a:ext cx="12192000" cy="6651812"/>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94</a:t>
            </a:fld>
            <a:endParaRPr lang="en-IN"/>
          </a:p>
        </p:txBody>
      </p:sp>
    </p:spTree>
    <p:extLst>
      <p:ext uri="{BB962C8B-B14F-4D97-AF65-F5344CB8AC3E}">
        <p14:creationId xmlns:p14="http://schemas.microsoft.com/office/powerpoint/2010/main" val="4675669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1302AE1-9A2C-B14E-3338-3276E02476F8}"/>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067D556C-5961-1538-B1AF-F2AF09A827E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0FA9506-7197-9D4D-D2AA-3BAF81803D8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8151E303-553F-AD72-2862-ABC376A7D36F}"/>
              </a:ext>
            </a:extLst>
          </p:cNvPr>
          <p:cNvPicPr>
            <a:picLocks noChangeAspect="1"/>
          </p:cNvPicPr>
          <p:nvPr/>
        </p:nvPicPr>
        <p:blipFill>
          <a:blip r:embed="rId2"/>
          <a:stretch>
            <a:fillRect/>
          </a:stretch>
        </p:blipFill>
        <p:spPr>
          <a:xfrm>
            <a:off x="0" y="169039"/>
            <a:ext cx="12192000" cy="6519922"/>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95</a:t>
            </a:fld>
            <a:endParaRPr lang="en-IN"/>
          </a:p>
        </p:txBody>
      </p:sp>
    </p:spTree>
    <p:extLst>
      <p:ext uri="{BB962C8B-B14F-4D97-AF65-F5344CB8AC3E}">
        <p14:creationId xmlns:p14="http://schemas.microsoft.com/office/powerpoint/2010/main" val="13164455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82848DD-ED1D-B7F2-A702-EB9BF65F359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520CD21-1CA1-262F-F1AC-08F3E38FABBF}"/>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3D76031-7B50-D5C9-0406-7863F9B116CC}"/>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A99B096-B5D6-5793-DE82-21912728851C}"/>
              </a:ext>
            </a:extLst>
          </p:cNvPr>
          <p:cNvPicPr>
            <a:picLocks noChangeAspect="1"/>
          </p:cNvPicPr>
          <p:nvPr/>
        </p:nvPicPr>
        <p:blipFill>
          <a:blip r:embed="rId2"/>
          <a:stretch>
            <a:fillRect/>
          </a:stretch>
        </p:blipFill>
        <p:spPr>
          <a:xfrm>
            <a:off x="0" y="338725"/>
            <a:ext cx="12192000" cy="6180549"/>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96</a:t>
            </a:fld>
            <a:endParaRPr lang="en-IN"/>
          </a:p>
        </p:txBody>
      </p:sp>
    </p:spTree>
    <p:extLst>
      <p:ext uri="{BB962C8B-B14F-4D97-AF65-F5344CB8AC3E}">
        <p14:creationId xmlns:p14="http://schemas.microsoft.com/office/powerpoint/2010/main" val="22862270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FBE112D-3F96-5141-B60B-F19F6A2EE84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8BBC530-C46B-9C74-C4C0-2508BD29C17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DB73128-ABEA-EEF4-6B66-6DB69E9F7FC4}"/>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068D5D52-8586-73B2-A43E-61F4DA993B1F}"/>
              </a:ext>
            </a:extLst>
          </p:cNvPr>
          <p:cNvPicPr>
            <a:picLocks noChangeAspect="1"/>
          </p:cNvPicPr>
          <p:nvPr/>
        </p:nvPicPr>
        <p:blipFill>
          <a:blip r:embed="rId2"/>
          <a:stretch>
            <a:fillRect/>
          </a:stretch>
        </p:blipFill>
        <p:spPr>
          <a:xfrm>
            <a:off x="0" y="255331"/>
            <a:ext cx="12192000" cy="6347337"/>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97</a:t>
            </a:fld>
            <a:endParaRPr lang="en-IN"/>
          </a:p>
        </p:txBody>
      </p:sp>
    </p:spTree>
    <p:extLst>
      <p:ext uri="{BB962C8B-B14F-4D97-AF65-F5344CB8AC3E}">
        <p14:creationId xmlns:p14="http://schemas.microsoft.com/office/powerpoint/2010/main" val="15490600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675DB4C-DD0E-3504-341D-A3919D03464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E7054457-CC9F-41CD-6A5F-35E5F7142BC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B9403F7E-A7F3-2185-9B2A-F87095811E7A}"/>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4AD7DECE-2F2F-0B7A-DF04-4493F2C02E37}"/>
              </a:ext>
            </a:extLst>
          </p:cNvPr>
          <p:cNvPicPr>
            <a:picLocks noChangeAspect="1"/>
          </p:cNvPicPr>
          <p:nvPr/>
        </p:nvPicPr>
        <p:blipFill>
          <a:blip r:embed="rId2"/>
          <a:stretch>
            <a:fillRect/>
          </a:stretch>
        </p:blipFill>
        <p:spPr>
          <a:xfrm>
            <a:off x="0" y="493105"/>
            <a:ext cx="12192000" cy="5871789"/>
          </a:xfrm>
          <a:prstGeom prst="rect">
            <a:avLst/>
          </a:prstGeom>
        </p:spPr>
      </p:pic>
      <p:sp>
        <p:nvSpPr>
          <p:cNvPr id="5" name="Slide Number Placeholder 4"/>
          <p:cNvSpPr>
            <a:spLocks noGrp="1"/>
          </p:cNvSpPr>
          <p:nvPr>
            <p:ph type="sldNum" sz="quarter" idx="12"/>
          </p:nvPr>
        </p:nvSpPr>
        <p:spPr/>
        <p:txBody>
          <a:bodyPr/>
          <a:lstStyle/>
          <a:p>
            <a:fld id="{F49269C7-938E-4AC1-938A-634B7FB8E25F}" type="slidenum">
              <a:rPr lang="en-IN" smtClean="0"/>
              <a:t>98</a:t>
            </a:fld>
            <a:endParaRPr lang="en-IN"/>
          </a:p>
        </p:txBody>
      </p:sp>
    </p:spTree>
    <p:extLst>
      <p:ext uri="{BB962C8B-B14F-4D97-AF65-F5344CB8AC3E}">
        <p14:creationId xmlns:p14="http://schemas.microsoft.com/office/powerpoint/2010/main" val="31321217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183F412-497C-CFF1-3A72-198F13D2D3B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CC0E4A8-5844-15CC-7F38-CBE5F915720D}"/>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26F895A-1E47-D3B0-B0E5-3424BFCC03FC}"/>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21A5D229-62C5-0128-73C0-18BFD92098EC}"/>
              </a:ext>
            </a:extLst>
          </p:cNvPr>
          <p:cNvPicPr>
            <a:picLocks noChangeAspect="1"/>
          </p:cNvPicPr>
          <p:nvPr/>
        </p:nvPicPr>
        <p:blipFill>
          <a:blip r:embed="rId2"/>
          <a:stretch>
            <a:fillRect/>
          </a:stretch>
        </p:blipFill>
        <p:spPr>
          <a:xfrm>
            <a:off x="0" y="402255"/>
            <a:ext cx="12192000" cy="6053490"/>
          </a:xfrm>
          <a:prstGeom prst="rect">
            <a:avLst/>
          </a:prstGeom>
        </p:spPr>
      </p:pic>
      <p:sp>
        <p:nvSpPr>
          <p:cNvPr id="4" name="Slide Number Placeholder 3"/>
          <p:cNvSpPr>
            <a:spLocks noGrp="1"/>
          </p:cNvSpPr>
          <p:nvPr>
            <p:ph type="sldNum" sz="quarter" idx="12"/>
          </p:nvPr>
        </p:nvSpPr>
        <p:spPr/>
        <p:txBody>
          <a:bodyPr/>
          <a:lstStyle/>
          <a:p>
            <a:fld id="{F49269C7-938E-4AC1-938A-634B7FB8E25F}" type="slidenum">
              <a:rPr lang="en-IN" smtClean="0"/>
              <a:t>99</a:t>
            </a:fld>
            <a:endParaRPr lang="en-IN"/>
          </a:p>
        </p:txBody>
      </p:sp>
    </p:spTree>
    <p:extLst>
      <p:ext uri="{BB962C8B-B14F-4D97-AF65-F5344CB8AC3E}">
        <p14:creationId xmlns:p14="http://schemas.microsoft.com/office/powerpoint/2010/main" val="4194149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431</TotalTime>
  <Words>2188</Words>
  <Application>Microsoft Office PowerPoint</Application>
  <PresentationFormat>Widescreen</PresentationFormat>
  <Paragraphs>331</Paragraphs>
  <Slides>154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Arial</vt:lpstr>
      <vt:lpstr>Arimo</vt:lpstr>
      <vt:lpstr>Calibri</vt:lpstr>
      <vt:lpstr>Calibri Light</vt:lpstr>
      <vt:lpstr>system-ui</vt:lpstr>
      <vt:lpstr>Times New Roman</vt:lpstr>
      <vt:lpstr>VideoJS</vt:lpstr>
      <vt:lpstr>Wingdings</vt:lpstr>
      <vt:lpstr>Office Theme</vt:lpstr>
      <vt:lpstr>18CSC303J -Database  Management Systems </vt:lpstr>
      <vt:lpstr>PowerPoint Presentation</vt:lpstr>
      <vt:lpstr>S-1 SLO-1 : Database Design</vt:lpstr>
      <vt:lpstr>S-1 SLO-2 :Design process</vt:lpstr>
      <vt:lpstr>S-1 SLO-2 :Design process</vt:lpstr>
      <vt:lpstr>S-1 SLO-2 :Design process</vt:lpstr>
      <vt:lpstr>S-1 SLO-2 :Design process</vt:lpstr>
      <vt:lpstr>S-1 SLO-2 :Design process</vt:lpstr>
      <vt:lpstr>S-1 SLO-2 :Design process</vt:lpstr>
      <vt:lpstr>S-1 SLO-2 :Design process</vt:lpstr>
      <vt:lpstr>S-1 SLO-2 :Design process</vt:lpstr>
      <vt:lpstr>S-1 SLO-2 :Design process</vt:lpstr>
      <vt:lpstr>S-1 SLO-2 :Design process</vt:lpstr>
      <vt:lpstr>S-1 SLO-2 :Design process</vt:lpstr>
      <vt:lpstr>S-2 SLO-2  &amp; SLO-2 :Entity Relationship Model</vt:lpstr>
      <vt:lpstr>S-2 SLO-2  &amp; SLO-2 :Entity Relationship Model</vt:lpstr>
      <vt:lpstr>S-2 SLO-2  &amp; SLO-2 :Entity Relationship Model</vt:lpstr>
      <vt:lpstr>S-2 SLO-2  &amp; SLO-2 :Entity Relationship Model</vt:lpstr>
      <vt:lpstr>S-2 SLO-2  &amp; SLO-2 :Entity Relationship Model</vt:lpstr>
      <vt:lpstr>PowerPoint Presentation</vt:lpstr>
      <vt:lpstr>S-2 SLO-2  &amp; SLO-2 :Entity Relationship Model</vt:lpstr>
      <vt:lpstr>S-2 SLO-2  &amp; SLO-2 :Entity Relationship Model</vt:lpstr>
      <vt:lpstr>S-2 SLO-2  &amp; SLO-2 :Entity Relationship Model</vt:lpstr>
      <vt:lpstr>S-2 SLO-2  &amp; SLO-2 :Entity Relationship Model</vt:lpstr>
      <vt:lpstr>S-2 SLO-2  &amp; SLO-2 :Entity Relationship Model</vt:lpstr>
      <vt:lpstr>S-2 SLO-2  &amp; SLO-2 :Entity Relationship Model</vt:lpstr>
      <vt:lpstr>S-2 SLO-2  &amp; SLO-2 :Entity Relationship Model</vt:lpstr>
      <vt:lpstr>S-2 SLO-2  &amp; SLO-2 :Entity Relationship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Selecting from the DUAL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null constraint</vt:lpstr>
      <vt:lpstr>PowerPoint Presentation</vt:lpstr>
      <vt:lpstr>PowerPoint Presentation</vt:lpstr>
      <vt:lpstr>PowerPoint Presentation</vt:lpstr>
      <vt:lpstr>PowerPoint Presentation</vt:lpstr>
      <vt:lpstr>PowerPoint Presentation</vt:lpstr>
      <vt:lpstr>PowerPoint Presentation</vt:lpstr>
      <vt:lpstr>Which is foreign key? Is there integrity Violation? Yes or No</vt:lpstr>
      <vt:lpstr>PowerPoint Presentation</vt:lpstr>
      <vt:lpstr>PowerPoint Presentation</vt:lpstr>
      <vt:lpstr>strong entity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S-12 SLO-1 &amp; SLO-2 : Relational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DHILSATH FATHIMA. M</dc:creator>
  <cp:lastModifiedBy>Dell</cp:lastModifiedBy>
  <cp:revision>74</cp:revision>
  <dcterms:created xsi:type="dcterms:W3CDTF">2024-02-11T02:52:35Z</dcterms:created>
  <dcterms:modified xsi:type="dcterms:W3CDTF">2024-02-20T08:46:43Z</dcterms:modified>
</cp:coreProperties>
</file>